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6" r:id="rId3"/>
    <p:sldId id="260" r:id="rId4"/>
    <p:sldId id="283" r:id="rId5"/>
    <p:sldId id="263" r:id="rId6"/>
    <p:sldId id="264" r:id="rId7"/>
    <p:sldId id="265" r:id="rId8"/>
    <p:sldId id="284" r:id="rId9"/>
    <p:sldId id="267" r:id="rId10"/>
    <p:sldId id="268" r:id="rId11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2C16"/>
    <a:srgbClr val="0C788E"/>
    <a:srgbClr val="025198"/>
    <a:srgbClr val="000099"/>
    <a:srgbClr val="1C1C1C"/>
    <a:srgbClr val="3366FF"/>
    <a:srgbClr val="990000"/>
    <a:srgbClr val="8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1575" autoAdjust="0"/>
    <p:restoredTop sz="94652" autoAdjust="0"/>
  </p:normalViewPr>
  <p:slideViewPr>
    <p:cSldViewPr>
      <p:cViewPr varScale="1">
        <p:scale>
          <a:sx n="88" d="100"/>
          <a:sy n="88" d="100"/>
        </p:scale>
        <p:origin x="-1138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1057;&#1090;&#1072;&#1085;&#1080;&#1089;&#1083;&#1072;&#1074;\Desktop\&#1091;&#1095;&#1077;&#1073;&#1072;\&#1054;&#1042;&#1088;&#1072;&#1075;&#1080;\1\&#1054;&#1074;&#1088;&#1072;&#1075;%20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ru-RU"/>
  <c:chart>
    <c:title>
      <c:tx>
        <c:rich>
          <a:bodyPr/>
          <a:lstStyle/>
          <a:p>
            <a:pPr>
              <a:defRPr/>
            </a:pPr>
            <a:r>
              <a:rPr lang="ru-RU" dirty="0"/>
              <a:t>динамика </a:t>
            </a:r>
            <a:r>
              <a:rPr lang="ru-RU" dirty="0" smtClean="0"/>
              <a:t>длины оврага №1</a:t>
            </a:r>
            <a:endParaRPr lang="ru-RU" dirty="0"/>
          </a:p>
        </c:rich>
      </c:tx>
      <c:layout/>
    </c:title>
    <c:plotArea>
      <c:layout>
        <c:manualLayout>
          <c:layoutTarget val="inner"/>
          <c:xMode val="edge"/>
          <c:yMode val="edge"/>
          <c:x val="8.2172437836133413E-2"/>
          <c:y val="0.18379629629629665"/>
          <c:w val="0.66203218886979232"/>
          <c:h val="0.46954469233012541"/>
        </c:manualLayout>
      </c:layout>
      <c:lineChart>
        <c:grouping val="standard"/>
        <c:ser>
          <c:idx val="0"/>
          <c:order val="0"/>
          <c:tx>
            <c:strRef>
              <c:f>Лист1!$C$8</c:f>
              <c:strCache>
                <c:ptCount val="1"/>
                <c:pt idx="0">
                  <c:v>Длина, м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cat>
            <c:numRef>
              <c:f>Лист1!$B$9:$B$21</c:f>
              <c:numCache>
                <c:formatCode>mmm/yy</c:formatCode>
                <c:ptCount val="13"/>
                <c:pt idx="1">
                  <c:v>39995</c:v>
                </c:pt>
                <c:pt idx="2">
                  <c:v>40330</c:v>
                </c:pt>
                <c:pt idx="3">
                  <c:v>41183</c:v>
                </c:pt>
                <c:pt idx="4">
                  <c:v>41487</c:v>
                </c:pt>
                <c:pt idx="5">
                  <c:v>41760</c:v>
                </c:pt>
                <c:pt idx="6">
                  <c:v>42156</c:v>
                </c:pt>
                <c:pt idx="7">
                  <c:v>42491</c:v>
                </c:pt>
                <c:pt idx="8">
                  <c:v>42887</c:v>
                </c:pt>
                <c:pt idx="9">
                  <c:v>43252</c:v>
                </c:pt>
                <c:pt idx="10">
                  <c:v>43586</c:v>
                </c:pt>
                <c:pt idx="11">
                  <c:v>43983</c:v>
                </c:pt>
                <c:pt idx="12">
                  <c:v>44348</c:v>
                </c:pt>
              </c:numCache>
            </c:numRef>
          </c:cat>
          <c:val>
            <c:numRef>
              <c:f>Лист1!$C$9:$C$21</c:f>
              <c:numCache>
                <c:formatCode>General</c:formatCode>
                <c:ptCount val="13"/>
                <c:pt idx="1">
                  <c:v>30.610000000000017</c:v>
                </c:pt>
                <c:pt idx="2">
                  <c:v>34.090000000000003</c:v>
                </c:pt>
                <c:pt idx="3">
                  <c:v>34.61</c:v>
                </c:pt>
                <c:pt idx="4">
                  <c:v>60.220000000000013</c:v>
                </c:pt>
                <c:pt idx="5">
                  <c:v>69.86999999999999</c:v>
                </c:pt>
                <c:pt idx="6">
                  <c:v>78.95</c:v>
                </c:pt>
                <c:pt idx="7">
                  <c:v>78.510000000000005</c:v>
                </c:pt>
                <c:pt idx="8">
                  <c:v>79.679999999999978</c:v>
                </c:pt>
                <c:pt idx="9">
                  <c:v>78.48</c:v>
                </c:pt>
                <c:pt idx="10">
                  <c:v>77.2</c:v>
                </c:pt>
                <c:pt idx="11">
                  <c:v>73.75</c:v>
                </c:pt>
                <c:pt idx="12">
                  <c:v>71.7</c:v>
                </c:pt>
              </c:numCache>
            </c:numRef>
          </c:val>
        </c:ser>
        <c:marker val="1"/>
        <c:axId val="100765056"/>
        <c:axId val="101015936"/>
      </c:lineChart>
      <c:dateAx>
        <c:axId val="100765056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ru-RU"/>
                  <a:t>дата</a:t>
                </a:r>
                <a:r>
                  <a:rPr lang="ru-RU" baseline="0"/>
                  <a:t> измерения</a:t>
                </a:r>
                <a:endParaRPr lang="ru-RU"/>
              </a:p>
            </c:rich>
          </c:tx>
          <c:layout/>
        </c:title>
        <c:numFmt formatCode="d/m/yy;@" sourceLinked="0"/>
        <c:tickLblPos val="nextTo"/>
        <c:crossAx val="101015936"/>
        <c:crosses val="autoZero"/>
        <c:lblOffset val="100"/>
        <c:baseTimeUnit val="months"/>
      </c:dateAx>
      <c:valAx>
        <c:axId val="101015936"/>
        <c:scaling>
          <c:orientation val="minMax"/>
        </c:scaling>
        <c:axPos val="l"/>
        <c:majorGridlines/>
        <c:numFmt formatCode="General" sourceLinked="1"/>
        <c:tickLblPos val="nextTo"/>
        <c:crossAx val="100765056"/>
        <c:crossesAt val="39995"/>
        <c:crossBetween val="between"/>
      </c:valAx>
      <c:spPr>
        <a:solidFill>
          <a:schemeClr val="bg1"/>
        </a:solidFill>
        <a:ln cap="rnd">
          <a:round/>
        </a:ln>
      </c:spPr>
    </c:plotArea>
    <c:legend>
      <c:legendPos val="r"/>
      <c:layout/>
    </c:legend>
    <c:plotVisOnly val="1"/>
  </c:chart>
  <c:externalData r:id="rId1"/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9C601-6058-407B-A4F7-DFA13F4F7D63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FAF5A3-8B28-4F64-AD3D-E4966E064D36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413B72-2103-49E2-939D-92AC01BAD836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E81631-017B-46B3-914C-FCD978CBC1F7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758E0E-9DAF-4708-BB5E-DA24755DFD3B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888A53-F6AE-4EC2-BE88-384790F7BCF6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694138-16DF-4299-9A00-ED46A5045E70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7A75D7-6C78-485B-93E6-00A30A5F1E51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255927-66AC-48DD-9A4A-B295C0415E15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F22033-2835-4894-AC0C-40245645B410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30B11-9898-480B-95BE-9A4C4C365420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ru-RU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ru-RU" smtClean="0"/>
              <a:t>Haga clic para modificar el estilo de texto del patrón</a:t>
            </a:r>
          </a:p>
          <a:p>
            <a:pPr lvl="1"/>
            <a:r>
              <a:rPr lang="es-ES" altLang="ru-RU" smtClean="0"/>
              <a:t>Segundo nivel</a:t>
            </a:r>
          </a:p>
          <a:p>
            <a:pPr lvl="2"/>
            <a:r>
              <a:rPr lang="es-ES" altLang="ru-RU" smtClean="0"/>
              <a:t>Tercer nivel</a:t>
            </a:r>
          </a:p>
          <a:p>
            <a:pPr lvl="3"/>
            <a:r>
              <a:rPr lang="es-ES" altLang="ru-RU" smtClean="0"/>
              <a:t>Cuarto nivel</a:t>
            </a:r>
          </a:p>
          <a:p>
            <a:pPr lvl="4"/>
            <a:r>
              <a:rPr lang="es-ES" altLang="ru-RU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A64C0ABD-7D12-45A7-8A11-38DBFC77ED1A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10"/>
          <p:cNvSpPr>
            <a:spLocks noGrp="1" noChangeArrowheads="1"/>
          </p:cNvSpPr>
          <p:nvPr>
            <p:ph type="ctrTitle"/>
          </p:nvPr>
        </p:nvSpPr>
        <p:spPr>
          <a:xfrm>
            <a:off x="0" y="2205038"/>
            <a:ext cx="9144000" cy="544512"/>
          </a:xfrm>
          <a:noFill/>
        </p:spPr>
        <p:txBody>
          <a:bodyPr/>
          <a:lstStyle/>
          <a:p>
            <a:pPr eaLnBrk="1" hangingPunct="1"/>
            <a:r>
              <a:rPr lang="en-US" altLang="ru-RU" sz="2800" b="1" smtClean="0">
                <a:solidFill>
                  <a:schemeClr val="tx1"/>
                </a:solidFill>
              </a:rPr>
              <a:t/>
            </a:r>
            <a:br>
              <a:rPr lang="en-US" altLang="ru-RU" sz="2800" b="1" smtClean="0">
                <a:solidFill>
                  <a:schemeClr val="tx1"/>
                </a:solidFill>
              </a:rPr>
            </a:br>
            <a:r>
              <a:rPr lang="en-US" altLang="ru-RU" sz="2800" b="1" smtClean="0">
                <a:solidFill>
                  <a:schemeClr val="tx1"/>
                </a:solidFill>
              </a:rPr>
              <a:t/>
            </a:r>
            <a:br>
              <a:rPr lang="en-US" altLang="ru-RU" sz="2800" b="1" smtClean="0">
                <a:solidFill>
                  <a:schemeClr val="tx1"/>
                </a:solidFill>
              </a:rPr>
            </a:br>
            <a:r>
              <a:rPr lang="en-US" altLang="ru-RU" sz="2800" b="1" smtClean="0">
                <a:solidFill>
                  <a:schemeClr val="tx1"/>
                </a:solidFill>
              </a:rPr>
              <a:t/>
            </a:r>
            <a:br>
              <a:rPr lang="en-US" altLang="ru-RU" sz="2800" b="1" smtClean="0">
                <a:solidFill>
                  <a:schemeClr val="tx1"/>
                </a:solidFill>
              </a:rPr>
            </a:br>
            <a:r>
              <a:rPr lang="en-US" altLang="ru-RU" sz="2800" b="1" smtClean="0">
                <a:solidFill>
                  <a:schemeClr val="tx1"/>
                </a:solidFill>
              </a:rPr>
              <a:t/>
            </a:r>
            <a:br>
              <a:rPr lang="en-US" altLang="ru-RU" sz="2800" b="1" smtClean="0">
                <a:solidFill>
                  <a:schemeClr val="tx1"/>
                </a:solidFill>
              </a:rPr>
            </a:br>
            <a:r>
              <a:rPr lang="ru-RU" altLang="ru-RU" sz="2800" b="1" smtClean="0">
                <a:solidFill>
                  <a:schemeClr val="tx1"/>
                </a:solidFill>
              </a:rPr>
              <a:t>Мониторинг оврагов по космическим снимкам</a:t>
            </a:r>
            <a:endParaRPr lang="es-ES" altLang="ru-RU" sz="2800" b="1" smtClean="0">
              <a:solidFill>
                <a:schemeClr val="tx1"/>
              </a:solidFill>
            </a:endParaRPr>
          </a:p>
        </p:txBody>
      </p:sp>
      <p:sp>
        <p:nvSpPr>
          <p:cNvPr id="2051" name="Rectangle 115"/>
          <p:cNvSpPr>
            <a:spLocks noGrp="1" noChangeArrowheads="1"/>
          </p:cNvSpPr>
          <p:nvPr>
            <p:ph type="subTitle" idx="1"/>
          </p:nvPr>
        </p:nvSpPr>
        <p:spPr>
          <a:xfrm>
            <a:off x="4857750" y="3644900"/>
            <a:ext cx="4286250" cy="2214563"/>
          </a:xfrm>
        </p:spPr>
        <p:txBody>
          <a:bodyPr/>
          <a:lstStyle/>
          <a:p>
            <a:pPr algn="l" eaLnBrk="1" hangingPunct="1"/>
            <a:endParaRPr lang="en-US" altLang="ru-RU" sz="1800" smtClean="0"/>
          </a:p>
          <a:p>
            <a:pPr algn="l" eaLnBrk="1" hangingPunct="1"/>
            <a:endParaRPr lang="en-US" altLang="ru-RU" sz="1800" smtClean="0"/>
          </a:p>
          <a:p>
            <a:pPr algn="l" eaLnBrk="1" hangingPunct="1"/>
            <a:endParaRPr lang="en-US" altLang="ru-RU" sz="1800" smtClean="0"/>
          </a:p>
          <a:p>
            <a:pPr algn="l" eaLnBrk="1" hangingPunct="1"/>
            <a:r>
              <a:rPr lang="ru-RU" altLang="ru-RU" sz="1800" smtClean="0"/>
              <a:t>Научный руководитель</a:t>
            </a:r>
            <a:endParaRPr lang="en-US" altLang="ru-RU" sz="1800" smtClean="0"/>
          </a:p>
          <a:p>
            <a:pPr algn="l" eaLnBrk="1" hangingPunct="1"/>
            <a:r>
              <a:rPr lang="ru-RU" altLang="ru-RU" sz="1800" smtClean="0"/>
              <a:t>Калюжина Любовь Николаевна,</a:t>
            </a:r>
          </a:p>
          <a:p>
            <a:pPr algn="l" eaLnBrk="1" hangingPunct="1"/>
            <a:r>
              <a:rPr lang="ru-RU" altLang="ru-RU" sz="1800" smtClean="0"/>
              <a:t>учитель географии высшей категории</a:t>
            </a:r>
          </a:p>
          <a:p>
            <a:pPr algn="l" eaLnBrk="1" hangingPunct="1"/>
            <a:endParaRPr lang="es-ES" altLang="ru-RU" sz="2000" smtClean="0"/>
          </a:p>
        </p:txBody>
      </p:sp>
      <p:sp>
        <p:nvSpPr>
          <p:cNvPr id="2052" name="Прямоугольник 7"/>
          <p:cNvSpPr>
            <a:spLocks noChangeArrowheads="1"/>
          </p:cNvSpPr>
          <p:nvPr/>
        </p:nvSpPr>
        <p:spPr bwMode="auto">
          <a:xfrm>
            <a:off x="2214563" y="357188"/>
            <a:ext cx="4572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altLang="ru-RU" dirty="0"/>
              <a:t>Ленинский район</a:t>
            </a:r>
          </a:p>
          <a:p>
            <a:r>
              <a:rPr lang="ru-RU" altLang="ru-RU" dirty="0"/>
              <a:t>МБОУ «Технический лицей при </a:t>
            </a:r>
            <a:r>
              <a:rPr lang="ru-RU" altLang="ru-RU" dirty="0" err="1"/>
              <a:t>СГУГиТ</a:t>
            </a:r>
            <a:r>
              <a:rPr lang="ru-RU" altLang="ru-RU" dirty="0" smtClean="0"/>
              <a:t>»</a:t>
            </a:r>
            <a:endParaRPr lang="ru-RU" altLang="ru-RU" dirty="0"/>
          </a:p>
        </p:txBody>
      </p:sp>
      <p:sp>
        <p:nvSpPr>
          <p:cNvPr id="2053" name="AutoShape 120" descr="data:image/png;base64,iVBORw0KGgoAAAANSUhEUgAAAZkAAACfCAYAAAAri6RnAAAAAXNSR0IArs4c6QAAIABJREFUeF7sfQeYZEXV9jl1u3dCV92eXcIiUSUnAQmCZEFABEHARBAVMxgw8KkfoJhA/QwIKiLmgCgmUAFJgqAYiCoKioIicdmdvlU9s7vTt87/vPev28/dZmYn7CzsYtXz8DDbfeN7q857wntuM8UREYgIRAQiAhGBlYQAr6TjxsNGBCICEYGIQESAIsnESRARiAhEBCICKw2BSDIrDdp44IhARCAiEBGIJBPnQEQgIhARiAisNAQiyaw0aOOBIwIRgYhARCCSTJwDEYGIQEQgIrDSEIgks9KgjQeOCEQEIgIRgUgycQ5EBCICEYGIwEpDIJLMSoM2HjgiEBGICEQEIsnEORARiAhEBCICKw2BSDIrDdp44IhARCAiEBGIJBPnQEQgIhARiAisNAQiyaw0aOOBIwIRgYhARCCSTJwDEYGIQEQgIrDSEIgks9KgnfjAWutTmXl9a+2JRJRjyzRND/LeHztnzpz3Lly48N9PwmXFU0YEIgIRgVlHYFZIZv78+Y2RkZEPEdEvrbWXjHeVxpjDmHmfLMveR0Sjs34nq9EB0zT9joi8goi2sNbeRURsjPkaER0rIs9yzv15NbqdeKkRgYhARGBCBGaFZIwxzyWiG4no99baXSYgmZ8Q0YuIaC1r7YL/5mfSaDQOUkpdSkS3i8hXRGRnZn4pEf3NOfccIlry34xPvPeIQETgqYPAbJHMHkT0q0gyU54Y/SFldggRPY2IFhHRnSLyBufco1M+StwwIhARiAis4ghEknnyHhDPnz9/cHR0tK9Wq3UWLly4mIiWPnmXE88cEYgIRARmH4FVgWT60jTdz3u/CzOvS0QLReR+7/0PRkZGHsQtz507t5nn+Wu89w86577bC0N/f/+G9Xr95cx8PTM/6r0/Ks/zq0dGRv5Q3TZN01d67wecc18tDfrQ0NB2eZ6/wHv/83a7fUd1+8HBwXWTJDmOma/LsuwmfDc4OPi0JEmOV0rd3Gq1rlzeIzHGvFNEljrnzim3C9cwGK5hmbRYo9HYXym1U5Ik5w0PDw9PdGyt9VEisn673T7XGLMJESEi2oyI7hGRn1ZrOsaY4xEtMfP5WZYt7Dlm0mg0TkqSJM+y7HPGmDWI6DVEdJe1FunNYqy11lp6yZIlJ3jvH3LOXVQ9hjEGUeyezLwhET2c5/ndSqkrrLWP9WA/j4iAf5OZ1wvR22Pe+1va7Tai4MelCI0xmzEzBBEbM/MI7s97/9t2u/3H8bBpNBoHKqV26P1ORJxz7gulyAI1xNHR0Vd77x9xzn2vd3tjzIuJaHNrLZ7baKPROFoptf5Ez0NEMufc58vv582bl3Y6nUO9988konnM/JdQr7x7nGPM0VqfwMzNnu/G6vX6lxYuXJjh80ajsa1S6oXe+8va7fbts28K4hEjAisHgSedZIwxPyCiI4ioQ0QeRXAiqhHRffV6fTssMq312syMhdVnrV0zbNdFxBgDMcFHROSNzIyI4GsicrpzDmKE7kjT9BYs+iRJtlu0aFELX2itT2PmDyql3ttqtc4ax4D+SkQ+4Jw7I2y/LzNfw8zfy7LsZZOQjBDRYmvtQLmd1vrOYFC2q9amjDGbE9FfsZ33frtewqueR2sNMt2DmV8pIt8sjScRJSBP7/1z2u32bdjHGPN9IgIpHemc++F49xcM/Y4DAwO71Gq13xDRz6y1qJ8Vo9lsPt97/wsi+rK19rXhY2WMOYWIPhyeGVRyCtfAzP8iov2zLPtb5Rjv895/pPKc8RW2r4nIhc65o3ue1QtE5MdEVA/7YF7g/mB0D7XW3kBEwLccuB6Qz1Zh+/Jz7MPe+3Xa7fbD+HBgYGD9Wq2G+QQyRT2xO7TWezPzL/HB2NjYRosXL15gjLk5kDg+xnXgP5y7e/5arTYvzKnBNE0vEZHnhevANpjPjpmfn2XZ73rucxMRAU7V4xXnSJLkecPDw9di+0aj8R6l1JnMfFqWZcA8jojAaoHAbJMMFvlRE9w5PEksvGUK/8aY3xLRDxCFdDqdfyVJYkAQzAyj80lr7btgjIwxUK29kIhOsNZ+pXKOxBjzdyJ6OjNvKiK7r4YkUwtkWxj2KZLMnsHgAhdgC2N6KBGdTES3lgKMZrP5Uu89oo9vWWuPq+DGWuuLmPklSqkDW63WLyYgGWAPw7gjIpZg3CG5BsF9jZlv6XQ6pydJ8ncRWUdEDldKvS3U53Ytz6e1/gIzwwl4ZafTuTp8Pj9JkvOJCNHHNtbagmSHhoY2yvMcJOC99ycz881KqcE8z5/LzB9jZhaRHXpUeIPGGESiWimFyK4YnU7nJ0qpdadIMnWt9e+YefsKyfxba71XJdIAxq8Vke8x87cL1mFGJPgzkIkx5oci8nxmPl0p9cOlS5cuqdfr24rIl0Qkr9Vq21Wj1DRNdxUREDue45fDZb+BiA6OJLNa2NB4kZMgMNskMxXAJ1WXaa23YmbIeOFpboGDpml6MFJB4bNtSu+99DxF5Hrn3N5pmkIG/M1q9FFe1CoayUC+/F4i+iAzLxGRwWmQzFestSdUQIeh/T28ee/9DohmhoaGnp7nOUh4xFq7VpmWGhoaGsrz/DYRYefcRjjGeCRTKgeZ+fdZlpXKwTnGmH8QEYw3zlNN3+A7RBk7E9Hu1tpf49gVkjkkGOTisoMA4kN5nh8yMjICQ52kafrroLh7VZZl36hOKq31/zLzh0XkDOfcByoktlaIdv9trYVCrxiNRuOfSqmnT4FkQBBfIqJjQqTcFyIZRGXd0Wg03q6U+jSuIcuy06rfIb1HRIggEQm+pOc7RHGIuBGFYR4XI01TRGw/B5m22+3PhM/OFZETI8lMxZzEbVZ1BGabZB5j5svGu2nv/T5oQJyKhNkYg5TYoyLScc4hXYIBI4DcNuoLO5SpGK01FjwWfuGNG2Pg4V8vIuc4595avZbZJBki+i0zo99lvlIKUuRbsiyDMe8OY8yk6bI0TZEuwbFuERHc695TJRnUb1qtFlI5VSP4UaT+KkZQpWl6hYjsn+f5CSMjI0UUGIj8VhG52DkHwzoeydSNMT8iov2I6ABrLWonMIzPERHUqP5grUW0UjSUVgzniSJyLjN/PssyNJxORDIDxhhENc+01mJudBqNxjpKKaSPHrPWboqsVfXYzWZzJ+89iBQ9WfuW3zWbzWd472Hgr7HWoqZSjKmSjDEG0c8lzPw5ItpDRLafAcmgnoVo5FXW2q/3zAVEQIhWPm2tfUf5nTHmVUT01Wo6M03TCUmGiC4WkduUUohcQaC/Gh4evne8NRc/iwisCgjMNsnMpE+m1mg0tmTm3ZkZBd6niUhfmXaz1nav0Rjzf0T0Du/9ce12u0hVaK1vxj5Kqa1brdYiGG3v/Z+QYkFfDgrQKMR675+R5znScrXxajIi8hAzP9LzUBpEtPF4NRlsJyKjzAwjmMIYIoUiIu9qt9sP4fvJSKZWq411Oh2kStZJkmS/sbGxryiltp8qySD1smjRomXECsaYwtCBALMsK8ij2WzuiIK5iFznnDsApFCSs/f+mHa7/Z0eknFEBMMFeTXqSWdaa1GvQs0M94W6zJeY+dwsy97SO5Er0eWvnXNIX3ZJhoiuZeYHRASY7cTMWkSOLr17rfXW4dn9pkoi5Tn6+/s3qtfruLZ7rbXPqBhr1FZAgp+y1r57OiTTaDSQtvsd5l2tVttlbGzsambeZLokU5IDjD8R2R5cBokIDsUy9SdjzJlE9G4R2c85dx32mYRksAmOjXoW5icIHs/vHeP0nw1qreH49Veupa2U2q7Vat2zKhigeA1PfQSedJJpNBqnKKWQRkhF5Fal1N1QAyHvXaymCsk0Go39lFJXMfPlWZa9YM011zRLlixBX8mN1trnwwiGtw/cCnJg5v+ICFRJWGRzcQ5mvm88klneo56g8H8ZM5+EfDxSMSLyKSKCofuitfaNUyGZUD95DzMfl2XZdype91QK/3uORzJpmh4tIiDgZWowIQpMkyTZenh4eNQYgyL4oLUWqi/g3Y1kRKSllMpEBGk0yKq/Zq0FmRQSa2PMe0A8zPyRLMtO7cVucHBwhyRJEJnd5pwr1F5luoyILsUzCI4E0m8o1N/b19e3z4IFCx4IkQpSbFdZaw/uPXaIdKA6fNBaCzViMdI0/ZCInCoiRznnICYpxhQimb2MMRcT0UEi8mzn3J1a6weZeZ3pkozW+mJmPrK8x3HmFCLbb1WL/1rry5l5X6XUlq1WCynI5ZIMM5+tlPoM0pxEtIb3Hqq2nYjox9ZaCGiqY06app8IhFR+vlRE4DT8VzdEP/VN+6pzh08qySBlgxy2UgqS5Rc655AOgxEr0mW9JAMCabfb/2RmKMQ29t6jAAsjt0x6AtLjWq12qvd+M6VUE1GKiNyulDoWx1wZ6rJms4nrgXrtAWvtlpOQjMnz/ESl1IVKqRuyLEN6Z2Q2SEZrDdEElHDvDdFHMduMMSiwv1YpdRD+7b2/gojOt9aiyFyM3ppMs9mc673H625QDzvJOffFYAQLImPmi7Ise3nvdG42my/z3kNqfoG19nX4foKaDFJ5bxER1CJustbuFlR2SHv9yVqLus4yo1Kv+5W1dq/wJdJ6EA1s1Ol0NhodHf1PudMkJIMG2LND2vMLzjkIFnCtMyWZM1Dwh7ghyzKo/pY71l13XZA8CNNba+eXJL68SKZXXRbSrYWKTyk1D9H8ZOeN30cEnkgEnlSSMcYgrfFxETnNOdeVZU5EMsFY/g8RncXM8FxRMG+HBdrbZ1FKTUu5qZ/NmkyvhBkpF6XUHSIy5pwreiqWky5bGzaBmW2WZeilKGoa0yUZpdQBPb06tTRNbxKRHZVS+7darVLFhWMXUSAR3YD6ETO/udPp7D46OtqV1I5X+A/pqz+hX6Svr2/+ggULbEi/oQcJxlH3vIsOQgb02KAG8XprLYrpExb+QzQKWfISa+2Q1hrRJlI5SAVBJLJMv02j0ThGKfUtIuqKHsriOeoVvQX3SUgG6VEU6/9srYWirEgHzpRkjDGHExFqWB+z1iLaW+7QWiMSRi/O/1VTfNMhGUi8jTFFhJnn+bplb9lk547fRwSeKASeVJJJ0/QkFOiJ6IfBOBSLPE3Tz4nIm/F3NV0WDDEKw3ipJEgFaqmvWmtRh5h0rEyS0VofAY+Yma9FKm8SkikiHRF5ebW5cbokg7QTEb0xyzJEJYJrIKJvok+ljKYqoMAYgSxgVOHpI6f/rGraZKI+GchyiejFIvIm59x5CAaNMehhOQRkn2XZ6eV5jDEgl6+LyH9Cqgz9TxORDAgJ6jgQ0Q3WWog28BkcDqRQf9rX13c0iC08ezQkgmC2yfN815GREQgAQOZQa+2V5/k+IyMjiCa7YxKSQapwMTPv3ZPCmmkkUyrc4DSgzlQIJcIAZrsYY25/4IEHELXCKcH7/tYSkU2qrxOaDsk0Go1XKaXQXAyihOoyjojAKoXAk0oyIb8OqTLqJVhwkL6iz2YdRChENL+XZIgIEtnriaiUqb7YWguDN+mYJZIpm/XuYmZIbkEW6CHZG9csIi9yzl0zCclAlo3GxiKVVI7pkkwQKyAqQg0DBXpcB5oxT2m322f3ApKm6cmhdoR02aXtdrvbcIltJyKZoaGh7fM8h0FH7WufcG+7ERGUhOhUR3H5uyKC77aGb8DMb8iy7MLyGgYHBz+bJAnqOj9iZhTGgRveEgDyWjBnzpydFi5ceH+5vTEG8wLpVHjpUGVhTuCZe2a+IMuyk0KPCQw5mh0nHSLyQK1W23rJkiU6NGMOMfMHsixbpml3ppEMLiBIsv8X8xRNu0RUCDNEBCKMtZRSKP7vHppo8VW3hlfewAQk826l1MfxDJgZvWWIXHZXSgGThcy8a7X5dVIw4gYRgScIgVkhmVCPQIoEefWyI3yZWwhqpv2TJNmz2owGJRK6xpkZ+XcUoH+V5/mHarXa67z3uznnisa46qgayzzP1xsZGXlgKnilaQqjN6+vr+/IRx99tCh2NxqNY5VSKL5/FMX3HqO/HTxnyHHLegRSeSIClRqMbCmvhljh6iRJvtxqteBJF53gIDWkz6p9Gygyi4hRSr2i9zUvWmvUObZLkuSFw8PDiFLGHaHjH69yQY8F8HtniOwgeIC6Cm94XkZWHAwgIqg/MDOUTt0elvIkod6BWgqK7l2ZbRBT4HOQftkrg2ZOKMEgE4eUGGm/e5j5Jmb+TMChe/1h2wtwDCKCKgzCA6jwLvfeX9j7qpSBgYH1arXaieEetxCRRUF1BnIunIoyTRaEBMXzXM4ASa3R6XQ2TJIE0Quis7+F+VpE0OUI6b6NiWif3gJ5iFjR0/Tx3h6esD/qTM9HJA4hQZDtQ4F4AzNfkmXZecaYt4vI/0Dizcyf7J0Hxhhg/+okSV45PDyMZ4p73RSvWmLmbfFvvK4IaUURubJWq31teHi4aF6dyjqI20QEnkgEZoVknsgLxrnK3oLxvPEn+lqejPOVJDOeumx519NsNp+JXhK8G845hyhhtR6VRsaD2u02UoYTDmMMVFbvAsmMjo7GH4VbrZ98vPjVCYHVkWTQlAmDso+IbAvJ6eoE+Gxc60xJJpAzmjFRaMZ7x1brEUlmtX588eL/SxBY7UgmvCwTUudHrLXwxqsvSfyveGwzJJma1vr3eC9XaPwr6kar84gkszo/vXjt/y0IrI4k81Y0pFV7MP5bHlZ5nzMhmfBKfhTJF4RXuKz2v76ZpukuEDIopd7earWW+VmH3jkRpM9vIqLDemXR/23zJ95vROCJRGC1I5nwey6bDA4O3vLwww9DgfZfNyC0gODBOYdX0izzbq+JwEA/SqfT2bHT6fw5/vrmf92UiTccEXjSEFjtSOZJQyqeOCIQEYgIRASmjUAkmWlDFneICEQEIgIRgakiEElmqkjF7SICEYGIQERg2ghEkpk2ZHGHiEBEICIQEZgqApFkpopU3C4iEBGICEQEpo1AJJlpQxZ3iAhEBCICEYGpIhBJZqpIxe0iAhGBiEBEYNoIRJKZNmRxh4hARCAiEBGYKgKRZKaKVNwuIhARiAhEBKaNQCSZaUMWd4gIRAQiAhGBqSIQSWaqSMXtIgIRgYhARGDaCESSmTZkcYeIQEQgIhARmCoCkWSmilTc7klDYGBgYIP4Q2NPGvzxxBGBFUJgtkmmr9FobNbX13ffwoULs54rU8aYTfM8t1P9ueQVurO484wR0FqvJSJJ7wGY2TvnHpnxgSfZsb+/f8M5c+bgN4Lwu/Wbiwh+entTIrrSWnvwyjrvLB63rrXevF6v/3vRokWt8Y7baDTmK6WGrLV3zeJ546EiAqssArNKMmmavlVEzmLmU7IsO7d618aY1zPzp733Nzvn9lplEfkvv7Bms/k87/2PJ4JBRE5wzn1/tmEyxryTiE4nokEiqoXj50R0CxGdaa390Wyfc7aPZ4x5LRF9lojOsNZ+bJzjDxpjbmXmdbIsa872+ePxIgKrIgKzSjLGmEuJ6BAiepG1Fn+XQ2mt/8DMmzHz87Is+92qCEa8JuI0TW8WkR2I6AYigpHHwDx5NhFpItrLWosfP5utMccYcwERHUdEdzDzpcx8vYj8M8uyf1SuYbbOt9KOY4z5AREdISIvHY+Ikfar1Wq3E9Gj1trNV9qFxANHBFYhBGaTZNgYgxSZZuZNsyz7e3mfaZoeLSLfZuYrsiwDCXVWIQzipQQEBgcH102S5D4iejj8embxzfz58xsjIyMgn42ccwOzCBjmzFlE9G7v/S8GBgZesmDBAjuLx38iD8Va6xYzGyLa0lr7196TDw0N7ZDn+U1EdIW19kVP5MXFc0UEniwEZo1k8GuN3nsQi7XWzi090IGBgfVqtRo81P5Op7PHyMjIrePcbNJoNNZst9sPP5FANJvNZ7ZarfuJaOl45+3v73/64sWL/zPVX5/EMdZdd93B4eHhoSez7gSymMn5G43G85VSVzDzeVmWvbnEpNForKOUgge+0Fq75TSekUKdZfHixfeOt48xZg0i+pOIPOic23Wi5zDR+YD1woUL11y8ePG/pnJNaZrOI6I1siz721S2n842Q0NDT8/z/J9ENGytXXO8CExrfSQzX0xEH7PWvmc6x5+tbcOc//d05vRUz415orW2U/3FWvxa69jY2JqtVgu4LXfMmzdv/TzP57RaLUS3szrCHIXtWe1/knxWgZmlg80ayWitj2BmpAt+Zq1FtFIMrfVpzPxBIvqktfZd1evWWq/NzB8hIuSyMf7uvX+TUurZIvIhIlp/vJ8KDsbpMCJ6DbxrZl4fO3vv92+321fj7xA9fUtEXuGcu6g8L8hQRM4UkecT0RA+F5FfKqVeH6IvCdd9PjO/Lnx/lHMO91YMY8x5RPSG6vnmzp3bXLp06WeSJHmpiMxRSu1W/u681vpLzPzqer3+9IULF4LUirHWWmvpYCA5EHN5/D2I6FrUKKy1Z1YxazabOO95zHxilmWfL7/D+fM8fwcRvUtEUNfAojldKfVP7/0VvTiMN3+MMZ8kIhzjiGoNJE3TTb33f2Lmq6y1Lwz7Igq5HkX6JEnWHh4eHg6fJ8aY5xLRx4kIxAF8FxPReUqpD2VZtrA8d6PReIVS6jsiciozg8w/QEQbBbL5TqfTOW10dLSLV9hvQGu9GzMjAto5fIYI+rxarfbR8QruaZruKiKfDoICzPkxEflCvV4/vbL9gDEGZNhvrZ12vSRN04NF5GcicoVz7qDx8NVaf5aZ30JEJ1hrvxK2qWmt/8XMazSbzaH7779/tNwXAgyl1L3e+78653YsP0/T9DMi8jal1CatVuueyufniMiblVIvaLVav6jM+Wd6799HRC/B0gjP5EZs2263/4SlM871crPZfIaIYI3tR0TbhHTpX621W1f2QYr1QBH5PyLC53jW1+Z5fkKtVvuZ9x5reO3K8QfSNN3Le/9+Zt4tfI7o9R3W2i9juvRse6T3/mPMvG647oXMjG2/UdkWc+4+Zl6cZRmcoO5Pkmutt2Lmm4nop9Za3H85ammavkxEPkxET4dzTEQX9ff3n7x48eI7kK51zuG+41hBBGaTZD7AzO8nolOstZ/AdQUjcj4RjeZ5vt3IyMiDFQMzn5l/wczPIqJf46Ey8/4i0mRmGCyu1Wqb9xqNNE139t5fwMzbhlrB30RkfWYeEJF9nHPX4RzBYL4NZOKcg8HGZ4fCGCHgEJErlVK/EZG9iQj/LVBKPaf0lIJBwMR7p4jc6ZxDTaIYxpgF8IhFZO1AgjVjDArTBzPzNSLyR6XUueFYWACoYWzR19e3UTUdNDQ0tH2e57eKyHXOuX0qxuWtzHw2SNRa+9XqM9ZaX8jMLxeRbZ1zMBDlNZX1MHyG4vIe3vv1mBme3xYisq9z7pfLmS8wdv9GUbpWq220aNGibnSQpinOd6GIfNY59zYco9lszvXeP0BELWstDEBhqIwxIJeTgrH5MTOPiMgBUInhGM65oyv3iehoU2ZGCmkfZv69iNyN5wjHQURunTNnzj5VpWKapp8WERx/GFGBiDAzw8BjDlycZdlLq/eYpunJIgJHx4nIOd77++FQ4Hwicq5zDkYf94NI/G4iutlau8t011Wj0XiXUgrz/n29jkF5rDRN8ayhmNvdWvvrcF4QAIjiLmvtFj3P+iXM/D0QonOujCyh0rwSBFuv19cvsWk2m8/O8/wGZn64VqttX64brfVezPxdInoaEV1DRL9l5h1EBETYEpHdnHN/6b3fRqMBEvufsB+IA9EflH8gGazZ4nlrrU9i5o9CrMHMlxDRmiLyPCL6M9KGIvIT59yRlWf+OThvzHy79x5zFs/vjUSEKPMl1locoxha628x88uY+WrMHWZOReS9wTncv8RQa70NM/+RiH5prd23ei+NRmM/pRQI9+PWWuxbHvsjzAyxCdb4z7BGgtOCevEu3vtPtdvtd093HsTtH4/ArJFMmqbwSF+BRUZEMD57igiKuX/pdDqH96RMkB77klLq1dUIB+F2kiQ/D4XnP1lr4alighdjaGhoozzPYZgwMT+TZRk8Xyy6hzC58zxfr0wTpWl6eSCQHZAfh6ff6XQwgeBVvdpa21VQGWO+TkSvFJETnXPd6ICI6sYYLJZNrbV11JJC3QJe99+stZsFw4r7+Ir3/uvtdvuEnlQJjgHjNWqtBVF176eSPjmrugDSNP22iMAY72mtRQG+HDjWjSHnj9w/BmoB72NmeGQ/6+/vf/mjjz7qcO1pmn49PBPq9XrHMSoHIFUmIjc45/asfm+M+SIRwTC/wVoLpwEGAB7ibSJyTem5a61fysyIGuE5HlPKdOfOnbthp9MB+ZmSwOAle+/L1AeM7PHWWtxbkXK01v4GnrH3fsd2u108c601FIpwEu7sdDoHlb0ziLREBCo07b3fPmxPAwMDu9Rqtd/CsEKQYq2Fc4B5hNTW7cz8uyzLENHifkBsMMJfttYWEex0hjEGuGC/b4jIuOm44IQpZl6rjOi01vuG837TWvvK6jm11uciYhWRaiQNhwYGVVlrQViIfBCFIapEJPH8Esfw+R8QHTLzm7Is+2Z5/DRNPysib0EmIcuyU3vOC2K6gogeFJFTnHMXB+n1vRBlZFkGghJjDMQLv4ehZuYjsiwDzsgivBA1WHA3shQhQkHE82YQO6KKvr6+o0uHK01T3CPu9aIsy16OewukfZaIfDE4NkVK2xgD+wKCeEeWZYhOcT6oWuGUvddaiwi3O4wxiMw/6b1/dbvd/hq+CMRzFdawiBxWkqzW+s3BuYO6sVe8NJ3pELetIDBrJGOMgTeK/obq+EOn03lxb8ojpC9uZGYoiLYjona50xprrLHe0qVLkSK5xlq7fzV8DmkqGLvXl6F1mqabYFGHvP565fbGGBCBTpJkI6RyGo3Gp5RSJ2OhZ1mGVFw3LNdaw1v6roh8zjkHL7k7tNbXM/OefX0CKR5FAAAgAElEQVR96y1YsOCBcO0wgF2jEBb4szqdzrbjNA32B0HEDdZaGLRSsVVdMIdkWQZvqhjGGBhfGOGntdttEGgxkMNesmTJHUQ0ElIWMKSoecGAL1FKbdlqtRZVjoOaR2FYrbVzlpeHbzQa31JKHZMkybOHh4eXqZsZY1DE3pyZdy0NSbPZfL73/vKqhxjmAIjhue12G4bwcTgS0WHwVivpVaTT9nbOwUh2R5qm54L0vffHttvtb8+bNy8dGxvDdTWTJNmkkp4rMfsJDAMRHW6txd8wPogCXtIbxYV03i+Z+ctZlr0pYF44Csz81izLzumZx5P+M8yBZch5gp26zkk472tAbEij9cj+4TwBw62stXAo4DhgQI2HZ3p78No7IdJEavgC5xyigmJorT/IzKeKyPnOOdxnd86nafoCEfk5Ef3EWnt4ZZ+1mBkR1xpKqWeV9atKOrC7RowxiNzexcwnZ1n2mcr9qjRN4bAgM1FE+5W6XmaM2e6BBx4YCdtzo9H4iFLqvcz8tizLPjswMLB+rVbDs34gOJplzRQpWqTJICTarozkjTGIfg713u/Qbrdvq+JujIHc/qiqKtIYg7rYi7z3h7Tb7W5akYj6gt1Yw1oLJWXXLk06AeIGEyIwmyTzaJjE6JNBWIsUCUjnJmvt7j0PHpPzncx8XJZl8Hiqxqj0hpfx7sPigvKpliTJpqWRaTabL/Hef69q9IPnfJ+IPMTMRyqlBrz3P8WksdZuCCPdc86ynvQlay1IrHo9t4T0AhbvYzC0IYV2IRH9EBsyM4zT37Mse1zxOnh1P+1JeZRGAOkA5Jx3Lb3vsBiRVlwiIvBsu/lyKJeYGcb3emvtC4KRQm3qh4Eg39qDM4we5MBXOecKj328ESIHRGw+SGu76r9Q/1ogIkv7+/vXrHifb0H6DD0sSJOE1Byew6+ttUj9dck0GDwICg4o5b1aa9RhQPbLGLny+hqNxplKqfd4749ut9sXaq33ZuZrReQi5xwi5mWGMQZe+rEicqRz7och4kSE1M/Mx3vvy2e+NTO/gZlBzKhrFVGH1vpsEAwRPSQic5m5D8+biK5j5vdMJhbQWmOu1UTkDUqpkhC61ygiL0YkiOeXZVmRoquc9yTv/UHtdhtpsGJApIC0KyJfa+3G5edDQ0Pb5XkOQ3qTiHwyzM2TlVK/9N4fX9YwQ+SO5zZWq9W2Gh4eXkZ8UYmgemuoiGKQnkKKrjufysinrCcFhwfrMe10OhuNjo7CqSvHHK31b1BHCettLETt38MzRE0RG4rIhkop1B/RaHtLX1/fgZhfWuujQkT8CxFBnQaROJ7HHni+Ya0jlYd5CicO6T6kV5E5WUa5it48fFdmOQKuuG5bq9W2rKbjw9pDk+xDUWI+kbWY/uezQjKlUWfmW7IsQ4oLhhEhPMLnbZn5oCzLEH4XwxiD2sCO8JR6lSXGGNRPYKSWKT4bY2BMkeL6urX2VZXFeIaInM7Mx5aEVUqme+FAtJJl2XgGqvQmzwgpuO5iCakuFKOXO4IX+bg0i9b6HGZG3vr4LMvghXWHMQYTeu16vb5tKQioeJgTnk9EzgueKYzRF0TkjUqpl7dara7AIeCMhsBTqqmF8Q4aDDiMFNJ9XWzDMVDER9SJZ9stPhtjUCtaZttw7MfVkcJxYMw3QbE3y7KbyhRccDS+1XtdJWmUHqgx5ktIveR5/tqRkZHC8PRgiVTbc1EPQA3OGIO0JfpvHjeYGfWm/aoye2MMaiS7ee8vS5Kk6OPy3r8YNUMReWBoaGiTalG+elAon8bGxqDY+nuoqyxDsNi2fE55nh8yMjLSjVq11lcjUhaRZ/fU2FAjQG/ZjVmWHVier0LO3UsItTLUF7oGNk3TXUTkt3BInHOoOS4zgiGHl4/0YCm8wdosohMienFPShmEt02SJNsPDw/f3mw2D4CghIh+Y63FHOmOQECosf4r2IO8Z750IyoRQVR2unOuIJ4wVwqHYbxnB4Lp7+9/c0gJI/UF5SOi+7Um2B5k1nLOFSKfNE2RFv86M39/nPrdc0QE9dOfV6O7iY4bP58aArNCMlrrNzIzjB3C9a6hTdO08HZ7C9vGGEgWUePYvsyT43IHBwefliQJ6jmYGGVRvbgTrfXF8PrzPN9xZGQE+fdyQkL1dWiIbuChYKEUBikorZBHxiJ4BzN/IMuyM3qhSdO0UOUw84uqaaswgbG4UCCF54QBQkM94p3ee3hviIKOHifdUV43iukoSm9W9YbTNMWEhmFDT8ozSvlkmqbvF5EPIEetlOr2GgVMXgZDWMlzY5H9Tim1MzPvkmUZ8uPlQFoFhnensbExSLELbMYZOqRlnj7OMYAlcPySiHzGOXdyBfc7URsKCr+MmT+HlprxekSgkmJmnH+JtRY1sbGQsjiMmXcfrzk3iCW2CSnI+40xMCQQe+xRqTkUlwPv1Hv/IDMrpdTaSBlqrT+POkRQc3VxQc2GiBC1jITUIDx8pEkQtTSstY0y0g3GEo7SllUlYS+GxpjCSel1gKrbaa0vZ+Z9QkqzK9k1xkBt16+UWq+a6gz1AUSt55RiizC3UWPZEaml/79M5BWoYSqlXlvNChhjkDr8SdUhqV5PmqYfgqqvTEdWniuuDTUryOALoc7Q0NBQnudIw6I9AQX6TqPRQPT0qQlqOmVm4FJrLZxD1G8wl6HsPEopdT8zP7J06dKxcdSDWOt3Yb0galFKFRGS976PmUG2WIeXBRLIQ20QmNwWop/ubXrvsS6OqWY5tNZfZObXi8ibqsQWsC3rPVBB4u0TccwCArNCMmVOFA80y7LvlNeFPpN6vY5J2wl55aLobYyB0R6u1WrbVXPrg4ODr02SBARxj7V2k8r94XUcKP6iIIy6S3cYYzDBYMS3CsVUFEZReN4inHNppSD9uMJgiLj+ISKpUmr7KhE0m80dvfcw1N8o02hBbop3e22I1ITW+gtBHfM6a+0ynnNQYMGIuHAt5XXjHVfXQAEWpJVQvRXDGIMU3KF5nm9YVeOF72Asd6oWt0OaZn6v2kxrjSIwPGGkCGHYx5OpYkEX9SjIk8sieA++nyIiKLSKNBS+C6kYqLtslmVFT1RpRHqVaYEEoP6CkghGp8j/G2NQN4E33E0VlucNhfy/iMgdzjmkWkcbjcZ9SqkNRWRr5xwIrjoH4Nig8P5jay3SUrgvKBfR94NeqGX6MNI0vQzqKqXUgZD6aq23ZOY7UYvIsqyrIgzXfiVqC+OIMLrnLxV/vfO/5xpR14J8eFtrLQgNirZC/ADFW7vd3qDcHviOjY3dzcxrI0p1zkF4Qeuvv/5Aq9VC2g8iEsjUKawxGHB8hudcSKArkQpeyQPjWR1YI1hPkCjv7JxDqhRkDQEFzvv7LMu6CjsoOkUE0d11IRUK5+YTSinUY7oF+HCChtYax4Di8KPW2v8NzxvX1Z8kydOHh4cncnjKNVBEOkqpeVXiDc4A7hXrCc7CkjRNDxKRy8ZzIEsiFZGXOeeQysV1Q1WKWtEyb2XAWs3zHNe9JpzGLMuQDo9jFhCYDZLpFsvK4njlukrl1xrMvEUl//0IM3dC8Q61HExwTGQUItHI9kNrbVf2aIzZAlp3Ebm8+nmYvCiMIxpA/Wdx8LqQs4bXXLy6IxQtUZP5qrUWaZRyQOV2vlIKnuinQx9P1xgHCSU8oaKYHPL893vv72u328iT+zRNPwiJLJQ6zrll3tdWRmYi8mi1VyBEfqhn1HsWKfBCdLNhX1/f5lW5M7zqxYsXg7A6zjmodopiqNb678y8cZmGwmdQT3nvUYuB4bojLMhq/0Fx/yE/DREDjM3+vcX3gC/IAYsSxqiQTDebzf2891DnXFz2HhhjoMzat0pG2DYYTKTbIAjo9jEZY9AncnxvT4cxBs8fKVNEDy8o6xQhxbp3j9IKp4DiDkVi3DMEB4h4SrJ+8TiiAvTZwFPeIEmSHYaHh29rNBrPQrMpM/8hpHcKfGDAa7Xan5l5sF6vN8d56Wt5fqgH4f131Y09axPXiF4epNNgvAsiGBwc3CFJkluCRB5OQTGMMVBBHY+/y/RfeNaIoP88juS9EKdUBQ6VdNYlIZooD4/iOXrT0AyK9YSIp0izpWlapJ7LOli5Q+mkicgZzjkoOjHvypaFT1hrT6lcOyTshfS3+qyMMZg7Wyuldmq1WnACJxwBK9NLSGE9Aeu/hDrvWEkkSqmXtVqtgkjCwH2WDtsGpcOmtf4BlHClyKDcNk3TiyASwb+raync6zZKqQ2yLEPNLL6tZHkPb5zvVphkoARJkgS1BeQ9i4ap6jDGoG8FC2C/Sr8K8p67icjbsWDwGpogTUV+FimYMuJAXQfv0YIOH3nlZfL9wSA9GhrgUAiXefPmbTA2NvZHEbmpIq0t5LbMDMOMFMqvO51OA2qq0Hx4q7UWUcVSqLXq9TpenQLvG7JIFLLxQk+E5ihIfp+Zz8myrCiKpmmKYjNyyEjbnaqUGisb5IIRB4kqeE7wEpMkgdrp3UH+C4ODiKt8Iy96alAveCwYo6rcGQVrLFQU/bs59vDeLxDn+UitiAje8ovr7g+EDVUbIqUuyQSl1n5ooGNmpMnOz7LsxPGinVCTmtfpdLYvUxtpmkKxhKJ9t6kw9EuAOO/BSzSVUg+MjY3Nq9VquJadmPmC6jkajQYIBsYU6Ug0EP4H4gE8+4A90kTdwnM4/tkigv6K19VqtZb3fl1mRqSFusnnnXOoSxT1kLA98EDUA3XRY0mS6DzP344aWci7F03DIZ2HaAdzAoIVCAbm5XkOqSz6LN7farVgmB83grQXkQAK9EVT8DhrAHPrV8x8eZZlKHIXzyL05qBWtVREDlRKLcbcICL0maDGg/uaX775ulR4EdGnrLW412KUjg5SSdZaGPni2Hmeo4G2H6khpdRV3nuIIDCv0Rx9T61W2x2ZBBhvpPGYGVL+PqXU5j2pO/QZIc0MZWDxTsLKtaCn7UV5niP9CAUbenug9tyx0+lsWKotg7ACgodvQG7PzDne9I20eEiBFteNUb4Dznt/Zr1e/+KSJUvyOXPmzPfewzHBOnh3KV82xkDiv7tSasdWq9VNoxMR1hIctg0GBwc3Ld9CUKZ/cf/MjPosrgHRFpxUOHFwTNcso00IjYwxiB7rSqn9Wq0WnKk4poHACpNMs9lE+gbNlN1+ier5Q73jJBF5edl5Xzb3BUktvDpINFH8BSEh5VTIXJvN5uu994gOUL+5MUiAux3RxpgiTQKVUplDDdfzO2b+YilPDT0WMKLIIaswmaBWSaGkSZLkNWXzodb6O2gKDc1hd3vvn1fKiMuObe/9gRXpI7xUGKh1QLS4fmttWb9Bbwfy/1hceGUFSA4EdlqoraApDwXL0uigwRGkea1zDsauSwzGGKSZ0PC5TPqj0Whsr5TCYoJEGaomYIno5LUiAmI9x1q7TFNZZaHhUUGKDZLqdkmXzy+8kQBGBDWRrYLstPQQD+/x3LEYIQ1FDh7PCM2PDUQBIW8PI9U9BxRtzjkQI4ge28PTh+QakeTZxpgPVGSuuCSkYX7OzHuJyAjSgOFeQaZoAIaEtnoPqEkhJYeeDtQTcHxgj1TnVUiJVOuBWmvU2s4IzaOOmbWI9IWGTRBfd95V53dIS6IuhgI9ntl4JFMKME7Lsgz9TOWA1BcKKnSW49nh5xUSeNoigrlay7IMaePyLRSoG6KZcZl0TqkUQ2+Kc64smGPuoYYH5SPmBgwo/o8oGNd7dOkMVSMnIkJkgvlblTtDCv6iJEl2q8jbMe+LemhF6jsn9HdB7IIUOZScxXHwctAkSRDRgojhTOI5434xX68t1ZKBZCB6gCOKYn25LSTF+A/NrnAs8KyhLMOamxPSh9VnVKxLEXmk55VFyLzAzsDBK/rJwsOA8vFHzLwo9L8V112mhsM2s/1y2GmY6tV30xUmGbz3p16v4/UMfygjlSoc4aWAkM8iX45QtxjwhIgIWn0YXnjblzYaja2UUsixfjXUO+AVwUjcVa/Xz+tNVxhjkK/fvdPpXFhpzEPfzBFQvpSy4PKcxhhEVGi62wjyZnTGO+egse8ap2DMDxWR33vvL6m+Ayx8t4m1Ft55dZ89mPml3nu0n3+uep+hWRRGfFe8OiXP84uR0jHGFOkQay28x2IEjxr9Goieqk2YyCVvG7D5aW+Hduj7QBEd0nFIxi+aN2/enLGxMciul8Ed50EqpdPpAAf87EL3dTm90zjUlF4nIvdUtkNTHYwX3gEGRVBVSYWFDSNXvoIErwn6Re9zqJwHRFA0nYbP7kLvTZnyGmdZFa8Cwdsj8JssqKOEFOrjXkYZ9sUrTE7w3iOdCIfigTzPb2y32+jv6R2J1hoYwviguI1ayc96+316dwrikGOUUn+svsqlul2YN5uNjY19t/c9a9ifmV/LzBB/IOr6Grzo0ER4t7UWad5iYP5iHoX53n3dTpCZYz6hlln0CJVjcHDw2UopvIkCr055GJGgcw4qze77+owxcEKQkr6uVwEZ5uVLlFLrDgwMXFB9Lxnmh4gcjzoZ3paQ5/lFixcvhkMCdRpSWtU3sRc1peHh4eMhuw4/54CWgNuTJPlp75s9wit1kCXAXML4i/f+yupcCi9uPTGo2PBWg+pI0jSFNPw/Ye52STPYLMzTZ6LuV6/Xv75o0SKHn5tA7an6ZoyyThWar9HTN66zMc58ih8FBFaYZCKSEYGIQETgqYpAkIy/33t/cLWP6al6vyvjviLJrAxU4zEjAhGBpwICULWi3vbHIHCJb2mewVONJDMD0OIuEYGIwFMfAa013tBwsrUWabJIMDN85JFkZghc3C0iEBGICEQEJkcgkszkGMUtIgIRgYhARGCGCESSmSFwcbeIQEQgIhARmByBSDKTYxS3iAhEBCICEYEZIhBJZobAxd0iAhGBiEBEYHIEIslMjlHcIiIQEYgIRARmiEAkmRkCF3eLCEQEIgIRgckRiCQzOUZxi4hARCAiEBGYIQKRZGYIXNwtIhARiAhEBCZHIJLM5BjFLSICEYGIQERghghEkpkhcHG3iEBEICIQEZgcgUgyk2MUt4gIRAQiAhGBGSIQSWaGwMXdIgIRgYhARGByBCLJTI5R3CIiEBGICEQEZohAJJkZAhd3W7kIaK33wS9mzpkz5+zeX0RduWeOR58qAngVPhGt6Zw7M/ycMn7ddR+l1PNE5LPVn7ee6jHjdk89BCLJPPWe6VPijowxXxWRVyiltsmy7O9PiZt6it2EMeZHRHR4p9PZYHR0FD8HzcaYrxHRS4loe2vtXU+xW463MwMEIsnMALS4y8pHIJLMysd4Rc/QaDSOU0qBVC5n5m/leb69UuqNInKPc253Ihpd0XPE/Vd/BCLJrP7P8Cl5B5FkVv3HOn/+/IZz7gtJkuwtIkNE1BaRv4nIS9vt9sOr/h3EK3wiEIgk80SgHM8xbQQiyUwbsidrBzU4OLiOUmqoVqu16/X6Y48++qh7si4mnnfVQ2CFSabZbO6f5/ma9Xr9skWLFrV6blEZYw4TkcQ593Ot9SEiMtxut39R3U5rvTURbSsiv2y32w/hu7XWWkuPjo4exMwPWGt/3Qud1npvInqac+6HRNQZHBw8SCmVTgSx9749MjJyafn9mmuuacbGxp7jvd+QmbHfXXme3zKBBzbHGHOQiAz2HH+pc+4SnB+fG2M2E5Fn12q13wwPD983nccNr7Ddbh9IRHOq+ymlhrMsu5KIcnyepuk8ItrZe/8MIpIkSf5Rr9dvWrBggR3vfM1m85l5nu/IzJuKyGMi8k8R+dPIyMgD1e2NMWuIyL5EVKt+niTJ3a1W65Y0TTfx3u/gnLt0zTXXrI+Nje2S5/meRLSAmW+z1v6mvMYqxqOjo7sqpZ4lIk1m/gfO75y7scSs55przWZzuzzPn8HM7yaiHYno40T0axH5h3Pur2WBudxPa70lEWGfX42Ojv6nejxg5b0/gIjucM7dWX7XbDZ3yvN8E6XUL7IsW1jdZ2hoaKNOp7NbdS724how3Vkpta73fq5S6m+YX0qpO7Is+0f1Go0xzxWRDfv7+3820TMKz3VXzMVyPvfcx6be+22ZeTNmxm/N/zrLsptLDNM0xXzYmJmvtNY+FvZVWuvDmXnMWtud90Q0gLlMRI9aa2/ovTc8ZxHZioi2wLNi5gettb8lorGea8JcTbIsw1ou5n8vvpgriG4mWgda672IaP7AwMBlVWIKoo91qjZl3rx564+NjT1bRLbF8ZRS/8jz/E/tdvuP4fg1rfVhRFSf6HzM/B9r7a/K76triZm9Uuqfc+bM+U0vSTabzWfkeb4zTls5toQ50o3Y0jTdlJmfnec5/v+w9/5erA3n3KPjPM/tgc+8efPm5HlerqVHwlq6qbqWynlcrsXe+2s0GvsrpQattT8vn8XcuXM3HBsbe65S6g/j1DQLe0ZEC8ebA9OxW1PZdoVJJk3TixAeo0jrnPtuz4LdIc/zP3jv72PmFzLzn/F3u92GgaxOyk94799FRC+21v4YXwTi+b1S6vosywBId4BgmPkKIurz3mMyLsnzHEXGtZdz0/ng4GDz4YcfxqQHyDjP/pVJiYXybyJ6QW/BUmu9FTPfgUXVc3whoq2stTB+1Gg0PqqUei8zvy3Lss9O5QFUJvxzRASGuveZ3JskyQ7Dw8PDYVFcLSIg5XIxYfHf0+l09u81ssaYFxHRV4gIxFQeF9vfJyKHVQ2vMeb1RHRe7/mZ+ftZlr10cHDwf5Mk+ZBSCgbvG0S0U4UQR5n5DVmWfbO8HxAuEV0Tnkl14cNInmOtBYlUBxySLzMz5tJAz3WAYPHczrTWnlXdqdFofEYp9Tal1OtbrdaXeubJ2cz8Vmb+SJZlp5bfaa1/wMxHKKUOaLVaIPDq3LqCmQ8QkaOccz8Y7xmmafotETmm5ztPRBkRvcZai4J4MbTWVzHzfkqpHUHWE80JY8z3ieioer3erKrpGo3GsUqpz8GHqWCCWsfZ1tr3hnP8mJkPU0rt12q1gHnhpC1evDgTkUedc/PL8/b3929Yr9dvI6LfWGtfWL0eY8yLiQg1lkaY65jfS0XkC865k3u2vRvb1Ov1HarXGxytW5l5EGTlnPvLcu4ZzgYcie3KNddsNud67+FozqnVakNwXAcHB1+QJMnXwzyurkFETG+x1n5tYGBgg1qtBsduQpsGA55l2S4gTGPMmkR0FdZvz1r6e57n+1edMGMM5tVre+9DRE5yzuHZ4Dm/nJnx99yetQbRyuHWWuBVzonTmPkMOA0iUq6lYo0w8wgRYS19q7L9vsx8DTNfmGXZ0dXrSNP0hSKC+fZovV7fsnwWWus3MfPne+d+uNY3MzPs0+XW2kMmej6z9fkKk4wx5nAi+oGIfNc5t8zC01rjJt+klHppnud/DiTzr3a7vVH1BprN5v95799JREeUC7RCMjdkWQZvtBzGGIPIZht84L1/WrvdfiRN06ODccLHh+I/EfkhM18eduxYa7+KyZum6U+993uKyKdRsGTmDrx4Zj5LRO51zsFr6XpnwVOAMYJnVniFuC8R2aFer2+zcOHCP+OzRqNxllLqf5j55CzLPjOdh2SMQVRwvYjcwsww9sUQkSwYOxDj74kI2MHYf997XxeRlzEzDOjPrLUwEuVE3pKZ4YEiT/5heDREtAY8e2Y+kYgeQtRVelmNRuPtSqlP4zhE9JPK+e9yzl0/ODh4WpIkHxSR25hZMzOwu9t7D6zeh3UmIntj2zCRjyKi/2XmbzLzDcy8IM/zHcLkXpeInhuiH2wO7/piIjqYiC4WkQuZ+QQ4ASKC4vJ6IvImItqUiP6vSlCDg4PnJElyEgrOrVbri5X7P4KZvxeM5Uettf9b+a40yge2Wq0yqmat9UnMjOemROQlzjlc0+OG1vqXzIw6xH5JktyLDTqdDrzGz4vIHGZev5Tvaq1hHPZVSu3UarUQfYw7wv0fWSWZZrO5sff+VhhFZj4tYN8UEWCzobUWxfWxRqNxiVLqUKXU/q1W62qcIJCMDSTTdb4qJHOTtRZ4l/NlbWb+q4g8zMzvUUohQkAk+CEigpP3Wmvtl8vtjTF/CySzfYVkEmMMHE08e8zdrauOTO+NG2PgVO1QJZk0Td8mIngGH7fW/g/2gWJNRNZl5u+IyB8QnYnIPsyMKHeRUmqHVqtljTGvrpzjNUS0KxHhmrEOMB4KUV3DGPO7sJY+qJS62Hs/p7KWLrHWHlnB5rvM/DKQLTPjeRRjbGzsqsWLF/8T0SoIi5kf9d7D0bxFRNYREWRiIPO+u7+/f5cyQtJav5+ZPxCeZwP3iyglrCXMU5D8XmXUpbV+HjNfzcwXZVn28vL8AwMD69dqNaxrOBEP1mq1Lctsktb6RGY+l4jOKp0R7JemKZxZRLDIWMBmrPokg0lbq9X+wsy5tRbFP3h0GIMwiiICHf18pDWY+U7v/b/b7faG1Qk3DZKBRBJeBSYQBgeSKVJslUlRPESl1HtardbHes61k/ceJHWRtfa46ndBfnl8r9eZpukrROQ73vvj2+02PA9MfHi5R8w2yYCwrbXFIu25Niygr4jIac65D1e+QwSAif8spdTGrVYL6RrgBCOxNaJM5xy85O4o79N7f2y73f42vihJhpk/nGXZab3nL0kGnhbItcczg2f0OfyXZdlJvftW/10aERBdlmWfD1iCHJH2/Kq1tni2vTWZoaGhoTzPcU/GWguSgsdH45EMtu10Oncw83ohxTEpySDlJCIwRvDep0Qy8ESzLIOxLYbWGk7Ni5GeHBkZKaKWFSAZPFd4+jCUr4a3XsVxYGBgvTJynQWSwXwp5hAR7V4hf5wSzs0jWNdY66WhHI9kjDGITrHeSgynTTLGmF8iuul0Olv0RubjrIlLQpS4VW96utFofEMpdRwzH5Nl2Xd65j9I+gIROdU595GetYQob9vKWsIzLNOJyFAAACAASURBVEim6gRX9gF2yGQglXlwlmWX9ZwL6fRD8zw/eGRkpPiuJBk4gMy8Q88cgqNzjoic45x7a9h+PJLBeeFElWT40BRIppxTiOaQ+ls9SAYXm6bpFSKyv/f+1e12u1gMCF/r9To8o2vBliEMXigiqGOAqbuRwlRJJoTzWMjnwoskoi2nSzJpmp4sIp8SkSND/rs7J9I0PVZEvikipzvn4MEVwxiDVB68pr1L72J5JIMJDG/Ge99BTSnP85vLWtNEBriMZJZDMucT0XHe+10qeejy+pA2+SgRnWCt/QpqBt77e4jon9baLZDy6Jn4iD4RYncJbaok0xtJBHxwDnhUqM3ssTySKZ+hiHzAOXdG2B/EfQyiyTISGqfwz2maIlJ4I9IJ1lrgMR7J9BljYFSQn/8UEcHwTUYycIgQ0WDxYd/jpxLJVElmaGjo6Xmeg6SGrbVIZxbzuyQZInoX8v6IlJn5/izLEJV2R28kMzg4uG6SJLcjN2+tBVkWNbnxxoqSzODg4NOSJEGN7nfW2uf0niNN0ytFZDfU1oITgzWxTCRjjNmciG5ESkpE+ohoj2lGMn9rNBpHK6XgRP7UWvuKCep2Vcwwb45l5s2rhhobTEIyIBiknXZxzv2p5zkgKgfxIO2JzMdyScYYg7mPlODd1lpkV3prV8chJYaMSZZlhVNbIZlutFZeA1LzRPR7Zr7FWovsBrZ/HMmgEZaZEVmdISKvQulgEpJBlPkJInobEb0nZB9uXC0imWAkdiOiG1BTcM6hIJ9rrU8PALzJOVekf7TWKBKvoZTaudVqwSjVjDFNGC4iAlATpsvmzp3bzPP8DhGpoQiXJAkKeDCmSJdNOZJB3h8TSEQQffUWyyEA2MJ7/7V2u90NvY0xuP7jqwZ+EpLB7S4OqRrkWmFwPmmt/UD4/HG2YjKS0VqjVrAfivah+Fs9xhpEtHFpuEPNCh4hwn4Y22VGo9GApwYs73TOwSBOOZJRSr2v1Wqhw7s75s2bt8HY2BgM4iOB1Mrv5jSbzfW890htIC2CCOGZqHsx84eyLDs9zB/UuxDpblkWKcdTlxljEOXg+V1grX0d9u2NZCq1pbPyPL8hSRKk/5ZHMlemafo5EUHO/fUislFIZUyaLmNmRIHDIrIB0hvM3BobG9sjNCYWGFRIxjPz4rLeJCJ/9d6/cmRkpCCbXpIJBXhEQ3+11oL8JhwrSjKNRgNR8O0isoiZu5FZ5YQbY4qIyM6lUa6SzODg4Fir1fqtiGyslNonz/MvIoU1RZJB+gZzGp41DOxNxpj9H3jggSJSLQeEOkuWLEEEu0eYS0jHoaYKctu8GlmH+TxhJKO1/gUz460Ey1tL73fOfTA8wwkjGWMM0k2XjlcvCfNzpyRJkNGB+GS7cLwJMy0o2Hc6HawlpPYgankcyQSHHdHTg319fXsuXrz4r8zMyyMZYwxsNFK3l3Y6nbclSYIa9vWrDcmERQI2R9Fuu3a7vcgY8y/UAKAAK/PTxhh4CPAUUHgGMP1EhImDXDvGRCRzaFiE+zPzPlmW/VZrDSXGWjMgGRidg5kZnivSAMsMEUG673xrLVIVxQgh/DZ5nj+rLAhOki47LxT0asjNovgWSOBzZQjce97JSCbkkLdHiMvMj5OIikjuvf8kopxQ8Edd5ZvW2lf2nquMdETkX865oj421UhmPJIJnjBSWY9Za7Hoad68eenY2NhFqL2EQiiUSneJCOoDEG5USeZBzJVOp/OMMkUyHslorY+CEKFKnlWSIaIrvfd4bu0kSXbqdDrwAJHWnJBkoHYUERSAr7bWHtFoND6ulHrXVCIZ1K7gqATVISK4PhG5rr+//9hSSVaSjIi8WSl1MzOjpnKwiLwdhiRJkl2R6uklmRAZoIZzs7UWjtuEY0VJJtQUEIVA+HLdBCfKkiR5X5nzr5JMp9MBXljXqNt8rdFo3KeU2nCqJENEsBXFPAw1VKS4uqo/pAZrtRqeI4jrUUSCzPx3RFdwNKdLMqG2CYM/6VqajGTSNC0jlS9kWfbmcdZ1Gen8w1oLsu5GMuOl88O9wumC+g/7LkMyc+bMed3SpUtRd9s6z/Pd2u32HVprOAejE5GM9/5spRSc8rWSJNluyZIlnSRJ/o46z2pFMlpr5OShaMACgsoGk/Z7WZYhl1mMIEs+k5kxOSBpdSKC11FoIsK7qsYjmeu99xfAUyAivA8JAgEAPyOS0Vp/lpnfgjyptfany1u84bt+YwxkivDS4WkV4fB0ajJDQ0NQ2RU5+v7+fjNeH8EUSAak8XwR2Wl5xdRwbTB4v2Lmq7Ise/44Ex/4QxZ8hXOuUO6tCMkE0kJO/3ZrLWSpeD6nMjM8wW8kSfJ2qOPCtRX1lx6SQVS7nYg8q1QjTRDJFGnBal2qJBko+vI8PwbqNxHZHcfRWqP4PyHJMPOx3nsIGMbGxsZ2W7x48b8ajcYnpkoyPTUZiBcwRw9j5ndkWQYRxYQ1GWMM5h7UXUVBvZdkgloKqacHnHOFbHeisaIkU9ZLg2e7XEIrryGQDKIPODFQeiLVhvsZnSbJlIX/e40x7yeidzLzdVmWQbwDJeIcrfW1zAw142nW2rPD51iDSJchBTWtSMYYA/HOviEym1D9Vt7r8moyaZqitQG1lkuttVBzLjMajQaUhXBifmKtRZp6uSRTiWBvLZ2LSroMdeHfBnHKKdZaZIBwvAlJBjXWPM+fppQ6hpkPz7LsChDZakkyFTCvEZHrmRnpskN6C2FwVubPnz84MjLS39fXt3TBggWjzWbzrOWoy/4sImB0TMLnlGH0CpAMcpnnMfPbsyzDhF3u0FpDAovtPmatRS6zGNMhmVA8xYJBiL92r24+HK9Ql01Uk9FanxMUbfs755AKm3AEVRKkk4v7+vrW7u3PMMacEgq0XaXWVElmvOtrNpsHeO8vC+qXQmKptcarRp4HxUy73Ub4X+I2HslA+oxF8MpSujkOySC1CnnunnmeP3tkZKRQ+ZQkQ0SQpGORv8dai9wzrmG5JANHiIieo5R6YakyWwGSgXJn1yBD76bzJir8l+nkcL0fGyeSQRYA0eEQ1Gq9/TzVh7+iJBPkvOjlgPeM+s8ydYXxJlogGdRWFTMvRb2mdCRmSDJI36CYfS2i35Cavg2yfRHB/EGtC8IEiArKuTQjkgkOMVKj+5U1wOWtp+WRTGhvgLp01Fq7Vm9fkDEGQohTRKSafivSZWV7QPXcaZq+QER+GtJvx4Z5XNRkkO4SEfSd3ZllGewFUvKTkcy3EZUT0XeDqCZfbUkGWvM0TZEOQQ8MJsz8er2+7cKFCxGpLHcsr/DPzOiZaHnv964aq5mSTOjfQBoCKTsor7pNelgwjUZj63a7jUnjQ+gKqaPx3m9Wrf1Mg2Q49DpgQaA4WKSTesdkkUyapgeKCOTY1ydJ8soeNU0yNDSERV7KKyHGwOR6uYicHXocisUZvFaoUjZYunTpTkuWLClePjkNksmDpw658JJQoIaIYJeqkidN08uRMxeR55ULOUQ8F8CLrEYyFQcFyrhjoW7qIZn7BwcHj0uS5NMicqNzDo2AxaiQDAj8qjRND6s4IpORDA7x9VDfKQzrCpBMorVG7wMkqO8t+3nGI5lgOPEs0dBZyKjHkTDD4ELcgFrRD+v1+quDVBhS672VUkdmWfaO2ZIwh3OhzvWJIPfuEg1ISCm1UVWCHUhmE2DmvT+u3W53+zpWgGTgvKFfC3PrR1BZpmk6FEgGAgj0XhUilkDoOCdSUNOKZIIhR+PiVNbSZOoyFNQRLaP2uUxaNtS6oJpEPWs751yRnq8U/iEMQtSL51yuJThLOzPz0VmWITLupsvwt4j8B47byMgIUszFmCRdhn1uq9fr+5SpztWZZPDg347ekwDGTc45pGUmHZORDDO/P8uyoghXAXZG6TLsb4yBoTuBmdFDAg8cOVDUT7DI1jbGpNZaeBHQmdfR25FlGVQZ3TEJyWACo2sXC/DAkB4cyfN8s+rk6DneciMZeHkhOkDPEPLSSFGgwWuuiGBh9ltru936wZChiDs3CBygmkORHzUS9HJ8Ohip4jKmSjLe+38ppVDo/qf3/lqlFLwkCCaQc0bEWaYToeqCIg+NmlhEHBQ9EHrA+/1oWfgP93YuMyOnDRUVnBQ03eEtAz9A3SIU11E/2aPqGFRI5rFOp7N9T9F9MpK5w1qLdE0pu58uySDCLTrsvff7MfNeIvIQMz+rt08m9D49ICJoqkSKB30U33fOIZ0s4/XJhP4hqL7QGoD+lV+GZ7gVDEdYX0vLSCYITLr3UmmWraoL0RsHMcpl1T4ZPBNjDJoZ12NmRA6IKBahlyqk9VBve1o5Z0uSQe9KlmVYK90IY0VIBm++GBkZQT1mjvd++3a7fafW+kr0JTEznv8nmBlvB4F0F02pmHvTIhnMt+AEYS3BjqA+i7WEqAk2YJm1NImEmULmANJnRHZIXX0Dae0gP6/12q+SZNDOoZRaf7K1VKbLgL1S6k2tVqvbRzdFkoGjh+dZjNWaZCrNY4aZD0L+b1KG+f9GHx7Zm733b2i320UzWfB6LwmL6fheCWdoiFufmXfpTSUYY+D9vSc83KIPpGfA+8AxXy0im0NAEDykW0Od4oNa608xM3T2FyLU7f1tDGPMJ5GeCV3j/wzXjB4cRAnFGw1EZAmKlCEtgxQKmqC6i7F6TY1GA2+wRSPipb3d1ZXtkPeHIUZXPF5dURCIiKDD+sdlHaDcPnhSMPYgexRiH0OvklLq/FarhaJ8d4SOZTRtfrLVan2hF7BKnwx6aNB9/1YReToWSFCtnFJ9DlADdjodNNMhfYa+qHuBLd7aKyJfZOav9qQrsfDR8AYDDI+18JJhOGH0UNDP8/zjvb0TjUbjnUopNLyh6QyS0y6+eD0JM6OeByeh+wYGYwykzS/03p/YbreRL6/igPQo7u111YXZsw1SrsAVIgY0pqJwjVf2QL1zfk/fA5riIC8vX3kEb/Ze7/1F9Xr9K2WKSWuN2tAh/f39O1RrdoODgzskSQKpN4w9UlmoD/4iz/NzKso0pHEf15G+vLU33jyD2AC1rRCBbsDMfZi/IgJJ7ZezLIPzVIzg8PQnSXJ4eQ/ld6HmsWWSJPst7/VKWms03W6XJMnBw8PDRVMrRui3eQMaQdvt9tdD0yF6w9A8irdX/EVELlZK3QNFZZIk+1f3D9eHdBTelgCjvMxbHcJpIFsv19ImPWvpR9Vm6vAmD6y5ieYEN5tNvPIGAghIwDcQkUeQ1hKRc6213ebmcG2luuxU7z2csLdU1tLVSqlTWq3WohKPwcFBKNSgcLsyyzI0UlcdCeCFvj8ZHBw8ILzRBM8HIpkz0ZIR+uq6+2it1wrpN7z1AWtnpY4V7vivXl1QGcELGrHWwgDF8RRBoCSZ8dRlK+MW4wsyVwaq8ZirAgJlJDOeumxVuL7ZvoZZJRm8DDN0bn+l7GOY7QuOx3tyEIgk8+TgHs/61EMgkszMnyne+nodM0M+233R5cwPF/dclRCIJLMqPY14LaszApFkZvj0Qu4Yqq2WtRaF4fibEjPEclXcLZLMqvhU4jWtjghEkpnhUwuF3n3r9frNCxcuROdwHE8hBMILKvep1WrXjvO7QbN+p0FEsqW1FoX5oh8gjojAUwGBci3V6/Vrqj+T8FS4t/HuYVZrMk9VkOJ9RQQiAhGBiMDMEIgkMzPc4l4RgYhARCAiMAUEIslMAaS4SUQgIhARiAjMDIFIMjPDLe4VEYgIRAQiAlNAIJLMFECKm0QEIgIRgYjAzBCIJDMz3OJeEYGIQEQgIjAFBCLJTAGkuElEICIQEYgIzAyBSDIzwy3uFRGICEQEIgJTQCCSzBRAiptEBCICEYGIwMwQiCQzM9ziXhGBiEBEICIwBQQiyUwBpLhJRCAiEBGICMwMgUgyM8Mt7hURiAhEBCICU0AgkswUQIqbRAQiAhGBiMDMEJg1ksHvRqdpOlz+/GflcrjRaMxXSnV6f8J4Zpcc95opAsYY/M739uG32os3G2utP8jM7wqf43fOn5Kj0WgcoJT6uYi8zDn3g1XxJufNm5d67+fi2vI8b1tr8Vv3y/zU7gTXXZ83b946S5YsGWu32w9Ndm94Y7qIDCmlFq3gW4B5aGioiV9Lr9VqCxcsWGDHO7cxZs0kSRr4TkSy6k8LT3at4ftkaGjILG9bpZQf514KXLz3aunSpWMjIyP4SePRKZ4zbjZLCMwKyWitt2LmK4jot9bao6rXZozZAr/tzsz/ttbiB83ieJIQMMacT0SvY+aDsizD86qH3wffstPpbDE6Onr/k3RpK/20aZoeJyLfIKI3WGuBw6o08IN/pzLzMUSUhgsbIaIrlVLvncwo46eqiegAEenI/2vvyuMkKar0e5FV091VEVmDDPclAqJyzMhwyeouCKiA4InXIgp4oOCJrsqK4MEhq6goK/5wWV1RxGVREI91FW/B5RAEBG/RgVVn3OnKiJru6aqMt7+vNqp/2TVVfdR0twMd8WdXZkTmF5HxveN70SLHNxqNn/Z7ORiD5XL5yyKyAxGtKZfLRw5KNGma7iUiXySirYnofmvtM4mo0Rk7TdNH5Xn+AaXU4UQ0Ev7uMA/OuYuJaONsJsEYczwRfXCGa2HEPqEw9iEi8gEiegwRKWZuishDSqnX1uv1O2YzbrxmfhCYF5IxxoA8vk9Et1prD+4imVOI6EoiusJa+6r5eezYyyAIVKvV/Zj5W8w8TETfE5H9iGgbInq/c+7dg/T5cLlnSyYZY8ynROTvlVJ3E9HPRQTz8zdhbv6j23ArYp6m6dNF5GsgGGYuE9Fh1tqb+8yLStP0UhF5DZwK/INBpdSeM5FYv76C0fLy8PuaoaGh/YrejDHmWyLyZGa+TUQeYOblRIS9QjPzuVmWvXc266dWqx3tvf+nPteWiGhv/GatxfuTMeYpWN8gUSK6U0TqzIy1vj8RtZIkOWh0dPTO2Ywdr9l8BBaDZK4nouO998c2Go2vb/4jxx42AwE2xmzNzK8VkSOZ+U7v/fXOue/MMiyzGUP/dW/dkklGa/2jJEnOq9fr2Bhh3atKpbJ/kiQw3OABbNcv1IyNHJus936dUmrldCRjjDkMmy8zX+a9fykzy6Ako7U+gpnxD+Ww+Z9ORKM9SOZrSqkz6vX6g0Q0QUSJMeZlRPRJRASHhoa26hdi61ot2KeGeq2gWq22j/f+h0R0t7X2oEAyJ4jI0UmSvKter2dhbQ8bY74BkhORDzvn3vTXXZFLZ/QFJRmtNazk3zFzIiK7OOfW9oIWbrWIqL9izmZoeHh4h1Kp1Oj3jEtnSczfm65YscKsW7cuJyKEfua1VSqVHTZs2PA/s+1Ua/0aZv5nInqLtXam0MtktyDlYCX/ZbZjzdN1Q8aY+4hodyI6wVr75e5+tdYnMvPniegd3nvknI6cgWRuJKKDW63W6iRJ7tockgn5vT2J6IlE9KteJNMLh/BfIZEbIaXUgfV6Hf+yfeBmjLkcIVAiequ1FuGxvi2E3W4gouuttc8eeNB445wQWFCSMcZcgA8A4TJr7Wnd1okx5klE9Aki2jf8hg8ZC+B1xY0pCAfuEpF7nHNHdb+hMQZxXu+cS7XWf8vMN8Fq6oWEiGzM83xP5B+22WYbPT4+fraInM7M7YQrETlmflWWZV+AtdXpI03Tj4rImUqpo+r1OqxHNE7T9DMIdcAzEJF7mRmkinBHz5bn+WkbNmy4Mk3T14nIpcz8sizLkCuYbNVq9Sil1DcwnnMOGyNCAJ2Q5AettUjU921aayQ3H3TOYRNoN2MMwgPYuFY/9NBDxU0f1iVyFKc2m83dx8fHf1fsGMnoiYmJNczcN/GKuLxz7rnhPlWr1Q733n+YiBCiIIRLvPenOOd+1u0xbb311jtt3Ljxp8z8qK4Xeshau0vX9cvSNH27iJxBRNuG+D+s6dOstZuQAEhu48aN/0hEJxHRTp3+mXm9iHzBe39uo9H4Uw8gkSNBmAe4tEMxIvInpdS1WZa9tZg8Xr58+aPzPAe237PWntDdl9YaOYqWcw4J8rm0ijEGeO3GzIdkWfbfxZtrtdpW3vsHiOgX1toDq9Uq8jf4NnqGyyqVykFJkqCPC621Z2ut/3dQkgnf7Y9E5J3OufONMaOzJRmt9bbM3MacmffKsgwENVAbHh7erVwuY73mzWZzj/HxceAx3XfxAma+hoiusta+dKBB401zRmDBSAaWZqlUukVERpj5cVmWQSkz2dI0fScRYcNoEtFNzIyk5Woi2oOIcN+znHN/xg0jIyO7lEolfMg/t9bC5Z/SjDGILyMmy1rrw5n54+EChcSfiOTM/NvwN4QIjq/X67/WWmNcJCURlrgZG6n3/rnMvH13glhrfS0zP4+Zn5ll2VfQV9hg7mPmtVmW7TUyMrJtqVSCS95puxERCAcfQifJebG19l+r1eoFSOoS0VnW2ku6sDlGRL7KzG/OsuxD+K1SqRyTJAn+9pksy06ebqYDHmuttdiI280Y80sQ79DQ0MpiiCJN05NF5NO4RkT2CURQnCd4mQhHdNqOSE6LyIPM3FYTicjtzjk8kzfGvAObDzM/RERQcS0jIhAQNpfTuwlVaw28cR28knoYZK/wrDuuW7eu7a3AIBgbG8McwFpH2PVeEdmZmV+IpLP3/uiisqpWq63O8/wKZn4iM98hIlDTYe38GDkBInq8iKwRkbMbjcZnu/B/j4iATEDGUORhfWFtPpqIgMVzOl63MQYkdFvIRz51urU53Zx1/5am6aHee+TPQLZIaOM7mWzGGBgaF4vIiVDLTUcyIUR6u4g4Y8zBMDIGJZlg8N3DzGvSND1szZo1Y3MkmY5HebO1FrmTSUNuLvjg2jRNzxWR8xB+s9a+crr7t9tuu+qGDRtgHB5CRK+w1v7LXMeL1w+GwHyTzL3e+5OY+UnMfD7US977CxqNxoXFx1u+fPnKYP39JUmSo0dHR3+C34PV/G1mPoCILgkWu8yFZLpgqGqt72fmurUW8eopCzpN04/nef6JRqMxmQRM0/QgEfkRQgDW2sd3+utFMtVq9SVKqauY+b1Zlp3bPQVa6x8y88Eisso5d2/x9y2BZKA0gnXLzCCOniTT/U7VavUqpRSS1C+s1+vw9oobHzbc+0XkbmY+ouNdBBUS5vhBay28G8Tn280Y8w8QHhDRs6y1CGXgbzBIthoaGpokGWNMW0Divb+w0WicXZiXM5n5I8FbhrAEhDCktb5FKfVYZj6rXq9f3pWT+WSapm8QESSefavV2mdsbOwPYePC/MPiXycih3fmDZ5DnudYmyuZ+d1ZlmFzw7POC8nAwldKpXmeV5IkgVeMZ4NH+kpr7ZeKOFcqlR2TJEEo7bfWWpBfPgPJIDmPTfVUa23boBiUZDoeOAwHay2UZcCgrycDQ8x7X2Lmmvf+RBF5PYiTmY/JsgyGz6ANUQQYD3tjTnr0xbVa7TEYW0R2YmZEVbAHXGutBR4Dk9ugD7xU75tvkiniCLXLRWHznaL1D+GZV4SahX8v3gQNf6vVwgf/YCe0s1Ak02vSQXTNZhPu/IS1djLE0Ytk0jS9VUQO9N6v7CUb3cJJBolQeAT48ID3fr08mTmSDGLiCAM+zTn33cK92BA+LSKQER8RhAbtn0H0CFd677fvhK66SQYbvIj8QUTWDg8P77d27VpX6FuF3EW5XC6vghw3TVN4giCsq621ba+vV+LfGAMP8o0hT9P2JtM0/Ty8A2Y+LsuyKUKVkZGRncvl8v3wqLMsg4oyny+SMcZg80e4DWFJhHoRzvpYlmUg4GJ4E+INqDWfp5RaVa/Xf4Pn7kcywfNoK6ycczDe2n0NQjKB3H4iIuuccyC3dq3VNCSDucHaqqCWBhEyIvqNiFzsnAPptQbdeGu12tO8919j5ruyLEPYvVsOrY0xv4ehGzxXkAquf9PmhOgGfd6lfN98kwwsFFibqJvBxEOL/yFr7ZuLIGutv8nMq5vN5srx8XEshCnNGIOQxu5Jkjx2dHR0tEAyCMFAftndEO5qh8u6fpjWkylcO1KtVmtKqeVJkozkeQ4J6FCxvw7JENHbEFrDhol8Sni/t/daRLMhGRH5WIgTF7s4FKqdXuGyIKT4lfceKrG7EapCjZK1FoWU7bDhbMJlWutXQ2XEzO8DKRDRk+aBZK4L9RqnhnDZ5DuFjfv13vs3NhoNeB5o2IRuEpGDnHPtYr3w/FM8Ga31vnjXENac9GIKgH0May3P81UQA6RpepmIQEGHUNK1uK4XyYSN6j9F5HPOOdSoADt4sXv2CvGGnNatqAux1iJ01uyQjIj8gpnfMIe1OeVShENLpVI7FCwi6BsJdXjSWGvP7YSOt9pqq11brdZPReTGTogS9/QjGUiWvfenichhjUbjrs6gvUgGEneozYoPJiLrg1GAuQIxPH9iYmLVxo0bf12Yr76ejNb6tUqpHUQEUmP0fSAR7YqcWLlcPn39+vXtEGmlUjk2SZIpCrJSqXT7+vXrN9kfwjwgRLmv9/7URqOBOqHulmit366UGvbe15gZ8uXVIpIopU7LsuzqXt9s/Nv8IzDfJNOpk0HyF24yrFlU3EK+/F+FRYmE5nIRWdlLzaW1xrWHMfNuiH0XSAY6+8lQSwGOdqJ9AJIppWl6BixpROsKMkkUxHEfkkFsHFYRPoiLrLXn9HO9Z0MywZrrtuiQS1rWh2SwCf2emWHNI1bfrncgouOstdggZySZZrMJyStyC3dYa4+oVqv3KaUePQ8kgzATNhHMUZvwCg3WeVlEXuecAym09xZjDDbtZdZa5GHarYcnA6sVxaPAfUpuItyCvM+64FH+MXg2j0OoMssy9N+PZOCF3srMP8myDFY+xm5vnkNDQ6t6yGtRvAqZ8b7WWqjOJgqeDKz1uazNab9mqLCazSZCk8ehtinLMhgC8GJAtju1NhClvQAACvBJREFUWq0njI2NQRrcbn1IBvjCMIMo4TnFddqLZLTWnw85rslngwfpnNu1Wq1ur5T6JTzEDiEX5mtOiX/kuZj5CcinoD4rRC8g3Jgi1hGRNzjnLu0GCvk27z3I94/OOeRwe62J7tuGqtUqxBw34tux1kII0mu+pp2X+OPcEVgokuks/BcrpT7HzL/PsgxWWdtVN8YgP7Gisyl0P3bn+BNm3gOCgQLJwCWGZLO7tTXvcySZstb6I8wM+eP3vPdfSpIEcXhs3sg1YOObxKfgyVwhIg2l1FOwKRPReUE6uUmMd5Ykg02rW8YJ2eqzZ0r8I5k5Njb2NiSviejLYSOZlmSUUvhAUbuE3Mgh8ICq1eoDSilYl5sk/ruBniEnAw8Q/Z7BzJscb8LMvl6vg9w6IRuIAWBw4KSI4/qRTFDbwfD4fsj1bbIAcFyJtRYesNda34GEPxE9xVr7g34kE+pGfigi33DOPT2szV+hqDFJkv07VnZhMJAMnn93ay3yWJOeTFCstb2mrtZvbc7ma62mafonERnz3sObW8HM9xDRWogZih0gbBsq729BDhK5UKXUASLyIagelVJTTnPw3j+Vub28EQVA/vHVWut9lFI7d/ULXG82xmCNnY98m1IKxDXZvPcQYzSVUjBy7suyDOrQvq1are6vlLqNmb+bZdnRuLBWqx0FL6N4U7PZvKdIpIX1gdDmm4q5sdmAGep0sB4OFZHnb6nHC83yXR42ly0oyYSPFglKJEefXLC0Ufz3xCRJVo6Ojk6RzBasNd0p7lqInEwIDeD4DUhAIaFuW0M77rhjJSiHRnqRTEFdVk7TFNXZIAS8W1GB1V4AsySZzVKXLV++fLc8z2Hd2mCdTUcyIiLfYWYcLXNmlmWX4TnnkWSwyT4D3oy1FrmLaVtHli0iH3HOITfSbt2eTDi2CIbJD4IiaaZ+28fnENEp1tpP4eI+4bIXeO+vEZGPOudeH8YGUSGs89gesmh4Bgg5eWstDIzWfOVk+r2Q1hpeq261WghlrVBKtUUyPVrnW257kHmevyJJEqgk3zeL639d9CR7XZ+m6XtFBHLwaccWkfucc8CmbxseHt61XC5jPu+czXwWOwp1NlCdQlS0qhgCnGm94Xet9dXM/KIgqEBRaGwLjMCCk0w4kwlKmfdba9u5i+BB4KN+h7X2ouI7GmNwnMZ3ROQm5xys29ZCkIwxBucs4QynzzrnUEfRbpBeJ0kCuXPPnExRwmyMgUrlShT5ZVl2ZvdcLQbJpGm6p4hAHfcbay3izn1JBioyEVkmItc55yD9bbf5Ihmt9TmwLkNIrE1g0zTU7CC8tn93HUgPdRk2d4SxEGJd3S2z7oE7ZOyQkt/Wkbz3IJmSMQYFjlByPcM5h9oqYIek+ilQQTnnPlrsOxzh8hURwSkJOKNP5oFkhiqVytYbNmyY4h2E76RTVf9Hay2Ib3xkZKStBOxuSZIg1IVaqme1Wq3bx8bGIP1WIyMj2/W6vlQqYZOH0YEQEvqfqdi0DIl+n77gjaKyHvVdf8YxNahRmpiYKHeXLgSMoQK8POTCJr+92ex1YY29B3uEtRZ1Qb0iCNt2cljFPkFQ3nuIIHZTSj2mXq93yhpmM3S8ZkAEFpxkAmnARYV8FVZ/J8QAi3AoKItuUErlCFF47xEW2aiUOqxzkN1CkEytVkM8HlZrxswHlUqlP4+Pj+skSa4ior+Faz2DJ4M6GXgR8NTyUqm0c3d4ZYFI5hpmbosfms3msFIKG/trit7ANIl/bFROKbV/8QObL5Kp1Wp7eO/hVaE26mTkUZIkaXrvEQZZETyLt+FUXiLCRgOZOzaLI4rrt5eEuVqtIvT6GYRjWq3WM0ql0jhO3g0YIH+3t7UWMlU0EBjWEeowED5C4R0OkMRxKmeVSqXrW63WpUqpY0K+AvUtbQUkQkYhFIU8z8tDLkiSJEHSGPVR4977Qzpqws0lmUqlAo8eSexLJiYmLi+VSm3lHOTXkNuGXCEO9QT59W0zFWP2IOKBizG7++qlLtNaP5+ZL/fen5/n+XWlUgkhv6RUKiEsBg8CmB4zOjqKOqTZNhgGnYT/Af0OAjXGoO5qe4SRvfe/wBpsNpt62bJlF4jIi5j561mWHTvbQeN1m4fAgpMMihGNMbCqYEWc1Cl8C4sQahVINteFcBWOoYF1dZJzblLavBAkA3dba30JM6N6HB82wnY74SA/FBoqpZ45E8lgL9Bao07mxSLyPuccRACTbT5JppM/CBZj5zgVJJ9xUsENIOuO9TYNyezivT+h0WgUC0bnzZPBi6dpeqyIYF4hpMAxQsAWGzYUUw/A0Ah5DSip6lA9dXsmvUgGfRhjQErIcaBPrBkIJjAO1s2/WWuh9mu3UJ9xEWTyQWqLynvgBeUangeHNOI0hXN6FAqfJCIIuUFQgtAMCGgbZh6DqtBai5xWu20uyaA+BmFAVL8j94J8ShBN4FnhdZ7jnOsX8ppca1sayaA2ynuP0Cw8L3g5mDPIibFex2EYZVkGg27WTWv9d8wM4+Fn4SDenol7YwwKaXHKM7wczDdygFgnRkS+rZR69WbW6Mz6meOF/69b3+wWjrjABntPL4urWq0eCZUM/p9HvV7HMSDtFoqlXkBEKIATZv5xs9m8plvWHFzvt3jvoSbpVPNPPnfYfOB5dEuJkah9CzaHLMsgm+1WPJUqlcrJSZIcy8w4iPCbWZZdYYzpHM+BQsF201rjSIpDlVKX4bSAzt9RO1EqlVDY99vOETCFDQhH6UDldGH3RhbyEah2v7qjgOrcF4oXoXj7YidxHUgRz4NjcyAHxbEc9+Z5fmOj0QCmk7VIxpgLRWSDc27ylFtjzFk4UifgNyXEEOTMeydJ8h5IxqdbEGmaHhcO10SIsOeRIKE2AycJHMDMSO7/RUTwjNch34Ujerz3Q97783qFiUI1+7a1Wu1cVJQXnweV8CKCNYMiPCj8EPb5avjXBd2PDsv3mFAQi1MHoMbD9Tcw8w1Zlt3S713DHJyI/FI44fjHrVbrmu5/hxDO3TsrhCs3qSIPRyvhXL6eMvcwPoyV9mkSRLQzRAzMjJMkrpxtTUc4uWEVjtbvhWn3e6Zp+i6sqSzLQNztepdBW5qm53nvm845HJY5ufGH4uqXENHROIEZdU44yJKZPzHIOYXBgMG3+e1eZ7kVnx8eaTjZGhX+sFyhjPtuo9GA8Tpwfc6gGC3l++aFZJYygPHdHx4IbMmnMD88EIxPGREYDIFIMoPhFu96mCEQSeZhNmHxcR8xCESSecRMZXyRGcJ8W/J/xoyTFxF4xCIQSeYRO7XxxYoIQOUIeXWe5xeFHFYEKCIQEVgEBCLJLALIcYiIQEQgIrBUEYgks1RnPr53RCAiEBFYBAQiySwCyHGIiEBEICKwVBGIJLNUZz6+d0QgIhARWAQEIsksAshxiIhARCAisFQRiCSzVGc+vndEICIQEVgEBCLJLALIcYiIQEQgIrBUEYgks1RnPr53RCAiEBFYBAQiySwCyHGIiEBEICKwVBGIJLNUZz6+d0QgIhARWAQEIsksAshxiIhARCAisFQRiCSzVGc+vndEICIQEVgEBCLJLALIcYiIQEQgIrBUEYgks1RnPr53RCAiEBFYBAQiySwCyHGIiEBEICKwVBGIJLNUZz6+d0QgIhARWAQEIsksAshxiIhARCAisFQRiCSzVGc+vndEICIQEVgEBCLJLALIcYiIQEQgIrBUEfg/4/pPUa43DjIAAAAASUVORK5CYII="/>
          <p:cNvSpPr>
            <a:spLocks noChangeAspect="1" noChangeArrowheads="1"/>
          </p:cNvSpPr>
          <p:nvPr/>
        </p:nvSpPr>
        <p:spPr bwMode="auto">
          <a:xfrm>
            <a:off x="155575" y="-708025"/>
            <a:ext cx="386715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 altLang="ru-RU"/>
          </a:p>
        </p:txBody>
      </p:sp>
      <p:sp>
        <p:nvSpPr>
          <p:cNvPr id="2054" name="AutoShape 122" descr="data:image/png;base64,iVBORw0KGgoAAAANSUhEUgAAAZkAAACfCAYAAAAri6RnAAAAAXNSR0IArs4c6QAAIABJREFUeF7sfQeYZEXV9jl1u3dCV92eXcIiUSUnAQmCZEFABEHARBAVMxgw8KkfoJhA/QwIKiLmgCgmUAFJgqAYiCoKioIicdmdvlU9s7vTt87/vPev28/dZmYn7CzsYtXz8DDbfeN7q857wntuM8UREYgIRAQiAhGBlYQAr6TjxsNGBCICEYGIQESAIsnESRARiAhEBCICKw2BSDIrDdp44IhARCAiEBGIJBPnQEQgIhARiAisNAQiyaw0aOOBIwIRgYhARCCSTJwDEYGIQEQgIrDSEIgks9KgjQeOCEQEIgIRgUgycQ5EBCICEYGIwEpDIJLMSoM2HjgiEBGICEQEIsnEORARiAhEBCICKw2BSDIrDdp44IhARCAiEBGIJBPnQEQgIhARiAisNAQiyaw0aOOBIwIRgYhARCCSTJwDEYGIQEQgIrDSEIgks9KgnfjAWutTmXl9a+2JRJRjyzRND/LeHztnzpz3Lly48N9PwmXFU0YEIgIRgVlHYFZIZv78+Y2RkZEPEdEvrbWXjHeVxpjDmHmfLMveR0Sjs34nq9EB0zT9joi8goi2sNbeRURsjPkaER0rIs9yzv15NbqdeKkRgYhARGBCBGaFZIwxzyWiG4no99baXSYgmZ8Q0YuIaC1r7YL/5mfSaDQOUkpdSkS3i8hXRGRnZn4pEf3NOfccIlry34xPvPeIQETgqYPAbJHMHkT0q0gyU54Y/SFldggRPY2IFhHRnSLyBufco1M+StwwIhARiAis4ghEknnyHhDPnz9/cHR0tK9Wq3UWLly4mIiWPnmXE88cEYgIRARmH4FVgWT60jTdz3u/CzOvS0QLReR+7/0PRkZGHsQtz507t5nn+Wu89w86577bC0N/f/+G9Xr95cx8PTM/6r0/Ks/zq0dGRv5Q3TZN01d67wecc18tDfrQ0NB2eZ6/wHv/83a7fUd1+8HBwXWTJDmOma/LsuwmfDc4OPi0JEmOV0rd3Gq1rlzeIzHGvFNEljrnzim3C9cwGK5hmbRYo9HYXym1U5Ik5w0PDw9PdGyt9VEisn673T7XGLMJESEi2oyI7hGRn1ZrOsaY4xEtMfP5WZYt7Dlm0mg0TkqSJM+y7HPGmDWI6DVEdJe1FunNYqy11lp6yZIlJ3jvH3LOXVQ9hjEGUeyezLwhET2c5/ndSqkrrLWP9WA/j4iAf5OZ1wvR22Pe+1va7Tai4MelCI0xmzEzBBEbM/MI7s97/9t2u/3H8bBpNBoHKqV26P1ORJxz7gulyAI1xNHR0Vd77x9xzn2vd3tjzIuJaHNrLZ7baKPROFoptf5Ez0NEMufc58vv582bl3Y6nUO9988konnM/JdQr7x7nGPM0VqfwMzNnu/G6vX6lxYuXJjh80ajsa1S6oXe+8va7fbts28K4hEjAisHgSedZIwxPyCiI4ioQ0QeRXAiqhHRffV6fTssMq312syMhdVnrV0zbNdFxBgDMcFHROSNzIyI4GsicrpzDmKE7kjT9BYs+iRJtlu0aFELX2itT2PmDyql3ttqtc4ax4D+SkQ+4Jw7I2y/LzNfw8zfy7LsZZOQjBDRYmvtQLmd1vrOYFC2q9amjDGbE9FfsZ33frtewqueR2sNMt2DmV8pIt8sjScRJSBP7/1z2u32bdjHGPN9IgIpHemc++F49xcM/Y4DAwO71Gq13xDRz6y1qJ8Vo9lsPt97/wsi+rK19rXhY2WMOYWIPhyeGVRyCtfAzP8iov2zLPtb5Rjv895/pPKc8RW2r4nIhc65o3ue1QtE5MdEVA/7YF7g/mB0D7XW3kBEwLccuB6Qz1Zh+/Jz7MPe+3Xa7fbD+HBgYGD9Wq2G+QQyRT2xO7TWezPzL/HB2NjYRosXL15gjLk5kDg+xnXgP5y7e/5arTYvzKnBNE0vEZHnhevANpjPjpmfn2XZ73rucxMRAU7V4xXnSJLkecPDw9di+0aj8R6l1JnMfFqWZcA8jojAaoHAbJMMFvlRE9w5PEksvGUK/8aY3xLRDxCFdDqdfyVJYkAQzAyj80lr7btgjIwxUK29kIhOsNZ+pXKOxBjzdyJ6OjNvKiK7r4YkUwtkWxj2KZLMnsHgAhdgC2N6KBGdTES3lgKMZrP5Uu89oo9vWWuPq+DGWuuLmPklSqkDW63WLyYgGWAPw7gjIpZg3CG5BsF9jZlv6XQ6pydJ8ncRWUdEDldKvS3U53Ytz6e1/gIzwwl4ZafTuTp8Pj9JkvOJCNHHNtbagmSHhoY2yvMcJOC99ycz881KqcE8z5/LzB9jZhaRHXpUeIPGGESiWimFyK4YnU7nJ0qpdadIMnWt9e+YefsKyfxba71XJdIAxq8Vke8x87cL1mFGJPgzkIkx5oci8nxmPl0p9cOlS5cuqdfr24rIl0Qkr9Vq21Wj1DRNdxUREDue45fDZb+BiA6OJLNa2NB4kZMgMNskMxXAJ1WXaa23YmbIeOFpboGDpml6MFJB4bNtSu+99DxF5Hrn3N5pmkIG/M1q9FFe1CoayUC+/F4i+iAzLxGRwWmQzFestSdUQIeh/T28ee/9DohmhoaGnp7nOUh4xFq7VpmWGhoaGsrz/DYRYefcRjjGeCRTKgeZ+fdZlpXKwTnGmH8QEYw3zlNN3+A7RBk7E9Hu1tpf49gVkjkkGOTisoMA4kN5nh8yMjICQ52kafrroLh7VZZl36hOKq31/zLzh0XkDOfcByoktlaIdv9trYVCrxiNRuOfSqmnT4FkQBBfIqJjQqTcFyIZRGXd0Wg03q6U+jSuIcuy06rfIb1HRIggEQm+pOc7RHGIuBGFYR4XI01TRGw/B5m22+3PhM/OFZETI8lMxZzEbVZ1BGabZB5j5svGu2nv/T5oQJyKhNkYg5TYoyLScc4hXYIBI4DcNuoLO5SpGK01FjwWfuGNG2Pg4V8vIuc4595avZbZJBki+i0zo99lvlIKUuRbsiyDMe8OY8yk6bI0TZEuwbFuERHc695TJRnUb1qtFlI5VSP4UaT+KkZQpWl6hYjsn+f5CSMjI0UUGIj8VhG52DkHwzoeydSNMT8iov2I6ABrLWonMIzPERHUqP5grUW0UjSUVgzniSJyLjN/PssyNJxORDIDxhhENc+01mJudBqNxjpKKaSPHrPWboqsVfXYzWZzJ+89iBQ9WfuW3zWbzWd472Hgr7HWoqZSjKmSjDEG0c8lzPw5ItpDRLafAcmgnoVo5FXW2q/3zAVEQIhWPm2tfUf5nTHmVUT01Wo6M03TCUmGiC4WkduUUohcQaC/Gh4evne8NRc/iwisCgjMNsnMpE+m1mg0tmTm3ZkZBd6niUhfmXaz1nav0Rjzf0T0Du/9ce12u0hVaK1vxj5Kqa1brdYiGG3v/Z+QYkFfDgrQKMR675+R5znScrXxajIi8hAzP9LzUBpEtPF4NRlsJyKjzAwjmMIYIoUiIu9qt9sP4fvJSKZWq411Oh2kStZJkmS/sbGxryiltp8qySD1smjRomXECsaYwtCBALMsK8ij2WzuiIK5iFznnDsApFCSs/f+mHa7/Z0eknFEBMMFeTXqSWdaa1GvQs0M94W6zJeY+dwsy97SO5Er0eWvnXNIX3ZJhoiuZeYHRASY7cTMWkSOLr17rfXW4dn9pkoi5Tn6+/s3qtfruLZ7rbXPqBhr1FZAgp+y1r57OiTTaDSQtvsd5l2tVttlbGzsambeZLokU5IDjD8R2R5cBokIDsUy9SdjzJlE9G4R2c85dx32mYRksAmOjXoW5icIHs/vHeP0nw1qreH49Veupa2U2q7Vat2zKhigeA1PfQSedJJpNBqnKKWQRkhF5Fal1N1QAyHvXaymCsk0Go39lFJXMfPlWZa9YM011zRLlixBX8mN1trnwwiGtw/cCnJg5v+ICFRJWGRzcQ5mvm88klneo56g8H8ZM5+EfDxSMSLyKSKCofuitfaNUyGZUD95DzMfl2XZdype91QK/3uORzJpmh4tIiDgZWowIQpMkyTZenh4eNQYgyL4oLUWqi/g3Y1kRKSllMpEBGk0yKq/Zq0FmRQSa2PMe0A8zPyRLMtO7cVucHBwhyRJEJnd5pwr1F5luoyILsUzCI4E0m8o1N/b19e3z4IFCx4IkQpSbFdZaw/uPXaIdKA6fNBaCzViMdI0/ZCInCoiRznnICYpxhQimb2MMRcT0UEi8mzn3J1a6weZeZ3pkozW+mJmPrK8x3HmFCLbb1WL/1rry5l5X6XUlq1WCynI5ZIMM5+tlPoM0pxEtIb3Hqq2nYjox9ZaCGiqY06app8IhFR+vlRE4DT8VzdEP/VN+6pzh08qySBlgxy2UgqS5Rc655AOgxEr0mW9JAMCabfb/2RmKMQ29t6jAAsjt0x6AtLjWq12qvd+M6VUE1GKiNyulDoWx1wZ6rJms4nrgXrtAWvtlpOQjMnz/ESl1IVKqRuyLEN6Z2Q2SEZrDdEElHDvDdFHMduMMSiwv1YpdRD+7b2/gojOt9aiyFyM3ppMs9mc673H625QDzvJOffFYAQLImPmi7Ise3nvdG42my/z3kNqfoG19nX4foKaDFJ5bxER1CJustbuFlR2SHv9yVqLus4yo1Kv+5W1dq/wJdJ6EA1s1Ol0NhodHf1PudMkJIMG2LND2vMLzjkIFnCtMyWZM1Dwh7ghyzKo/pY71l13XZA8CNNba+eXJL68SKZXXRbSrYWKTyk1D9H8ZOeN30cEnkgEnlSSMcYgrfFxETnNOdeVZU5EMsFY/g8RncXM8FxRMG+HBdrbZ1FKTUu5qZ/NmkyvhBkpF6XUHSIy5pwreiqWky5bGzaBmW2WZeilKGoa0yUZpdQBPb06tTRNbxKRHZVS+7darVLFhWMXUSAR3YD6ETO/udPp7D46OtqV1I5X+A/pqz+hX6Svr2/+ggULbEi/oQcJxlH3vIsOQgb02KAG8XprLYrpExb+QzQKWfISa+2Q1hrRJlI5SAVBJLJMv02j0ThGKfUtIuqKHsriOeoVvQX3SUgG6VEU6/9srYWirEgHzpRkjDGHExFqWB+z1iLaW+7QWiMSRi/O/1VTfNMhGUi8jTFFhJnn+bplb9lk547fRwSeKASeVJJJ0/QkFOiJ6IfBOBSLPE3Tz4nIm/F3NV0WDDEKw3ipJEgFaqmvWmtRh5h0rEyS0VofAY+Yma9FKm8SkikiHRF5ebW5cbokg7QTEb0xyzJEJYJrIKJvok+ljKYqoMAYgSxgVOHpI6f/rGraZKI+GchyiejFIvIm59x5CAaNMehhOQRkn2XZ6eV5jDEgl6+LyH9Cqgz9TxORDAgJ6jgQ0Q3WWog28BkcDqRQf9rX13c0iC08ezQkgmC2yfN815GREQgAQOZQa+2V5/k+IyMjiCa7YxKSQapwMTPv3ZPCmmkkUyrc4DSgzlQIJcIAZrsYY25/4IEHELXCKcH7/tYSkU2qrxOaDsk0Go1XKaXQXAyihOoyjojAKoXAk0oyIb8OqTLqJVhwkL6iz2YdRChENL+XZIgIEtnriaiUqb7YWguDN+mYJZIpm/XuYmZIbkEW6CHZG9csIi9yzl0zCclAlo3GxiKVVI7pkkwQKyAqQg0DBXpcB5oxT2m322f3ApKm6cmhdoR02aXtdrvbcIltJyKZoaGh7fM8h0FH7WufcG+7ERGUhOhUR3H5uyKC77aGb8DMb8iy7MLyGgYHBz+bJAnqOj9iZhTGgRveEgDyWjBnzpydFi5ceH+5vTEG8wLpVHjpUGVhTuCZe2a+IMuyk0KPCQw5mh0nHSLyQK1W23rJkiU6NGMOMfMHsixbpml3ppEMLiBIsv8X8xRNu0RUCDNEBCKMtZRSKP7vHppo8VW3hlfewAQk826l1MfxDJgZvWWIXHZXSgGThcy8a7X5dVIw4gYRgScIgVkhmVCPQIoEefWyI3yZWwhqpv2TJNmz2owGJRK6xpkZ+XcUoH+V5/mHarXa67z3uznnisa46qgayzzP1xsZGXlgKnilaQqjN6+vr+/IRx99tCh2NxqNY5VSKL5/FMX3HqO/HTxnyHHLegRSeSIClRqMbCmvhljh6iRJvtxqteBJF53gIDWkz6p9Gygyi4hRSr2i9zUvWmvUObZLkuSFw8PDiFLGHaHjH69yQY8F8HtniOwgeIC6Cm94XkZWHAwgIqg/MDOUTt0elvIkod6BWgqK7l2ZbRBT4HOQftkrg2ZOKMEgE4eUGGm/e5j5Jmb+TMChe/1h2wtwDCKCKgzCA6jwLvfeX9j7qpSBgYH1arXaieEetxCRRUF1BnIunIoyTRaEBMXzXM4ASa3R6XQ2TJIE0Quis7+F+VpE0OUI6b6NiWif3gJ5iFjR0/Tx3h6esD/qTM9HJA4hQZDtQ4F4AzNfkmXZecaYt4vI/0Dizcyf7J0Hxhhg/+okSV45PDyMZ4p73RSvWmLmbfFvvK4IaUURubJWq31teHi4aF6dyjqI20QEnkgEZoVknsgLxrnK3oLxvPEn+lqejPOVJDOeumx519NsNp+JXhK8G845hyhhtR6VRsaD2u02UoYTDmMMVFbvAsmMjo7GH4VbrZ98vPjVCYHVkWTQlAmDso+IbAvJ6eoE+Gxc60xJJpAzmjFRaMZ7x1brEUlmtX588eL/SxBY7UgmvCwTUudHrLXwxqsvSfyveGwzJJma1vr3eC9XaPwr6kar84gkszo/vXjt/y0IrI4k81Y0pFV7MP5bHlZ5nzMhmfBKfhTJF4RXuKz2v76ZpukuEDIopd7earWW+VmH3jkRpM9vIqLDemXR/23zJ95vROCJRGC1I5nwey6bDA4O3vLwww9DgfZfNyC0gODBOYdX0izzbq+JwEA/SqfT2bHT6fw5/vrmf92UiTccEXjSEFjtSOZJQyqeOCIQEYgIRASmjUAkmWlDFneICEQEIgIRgakiEElmqkjF7SICEYGIQERg2ghEkpk2ZHGHiEBEICIQEZgqApFkpopU3C4iEBGICEQEpo1AJJlpQxZ3iAhEBCICEYGpIhBJZqpIxe0iAhGBiEBEYNoIRJKZNmRxh4hARCAiEBGYKgKRZKaKVNwuIhARiAhEBKaNQCSZaUMWd4gIRAQiAhGBqSIQSWaqSMXtIgIRgYhARGDaCESSmTZkcYeIQEQgIhARmCoCkWSmilTc7klDYGBgYIP4Q2NPGvzxxBGBFUJgtkmmr9FobNbX13ffwoULs54rU8aYTfM8t1P9ueQVurO484wR0FqvJSJJ7wGY2TvnHpnxgSfZsb+/f8M5c+bgN4Lwu/Wbiwh+entTIrrSWnvwyjrvLB63rrXevF6v/3vRokWt8Y7baDTmK6WGrLV3zeJ546EiAqssArNKMmmavlVEzmLmU7IsO7d618aY1zPzp733Nzvn9lplEfkvv7Bms/k87/2PJ4JBRE5wzn1/tmEyxryTiE4nokEiqoXj50R0CxGdaa390Wyfc7aPZ4x5LRF9lojOsNZ+bJzjDxpjbmXmdbIsa872+ePxIgKrIgKzSjLGmEuJ6BAiepG1Fn+XQ2mt/8DMmzHz87Is+92qCEa8JuI0TW8WkR2I6AYigpHHwDx5NhFpItrLWosfP5utMccYcwERHUdEdzDzpcx8vYj8M8uyf1SuYbbOt9KOY4z5AREdISIvHY+Ikfar1Wq3E9Gj1trNV9qFxANHBFYhBGaTZNgYgxSZZuZNsyz7e3mfaZoeLSLfZuYrsiwDCXVWIQzipQQEBgcH102S5D4iejj8embxzfz58xsjIyMgn42ccwOzCBjmzFlE9G7v/S8GBgZesmDBAjuLx38iD8Va6xYzGyLa0lr7196TDw0N7ZDn+U1EdIW19kVP5MXFc0UEniwEZo1k8GuN3nsQi7XWzi090IGBgfVqtRo81P5Op7PHyMjIrePcbNJoNNZst9sPP5FANJvNZ7ZarfuJaOl45+3v73/64sWL/zPVX5/EMdZdd93B4eHhoSez7gSymMn5G43G85VSVzDzeVmWvbnEpNForKOUgge+0Fq75TSekUKdZfHixfeOt48xZg0i+pOIPOic23Wi5zDR+YD1woUL11y8ePG/pnJNaZrOI6I1siz721S2n842Q0NDT8/z/J9ENGytXXO8CExrfSQzX0xEH7PWvmc6x5+tbcOc//d05vRUz415orW2U/3FWvxa69jY2JqtVgu4LXfMmzdv/TzP57RaLUS3szrCHIXtWe1/knxWgZmlg80ayWitj2BmpAt+Zq1FtFIMrfVpzPxBIvqktfZd1evWWq/NzB8hIuSyMf7uvX+TUurZIvIhIlp/vJ8KDsbpMCJ6DbxrZl4fO3vv92+321fj7xA9fUtEXuGcu6g8L8hQRM4UkecT0RA+F5FfKqVeH6IvCdd9PjO/Lnx/lHMO91YMY8x5RPSG6vnmzp3bXLp06WeSJHmpiMxRSu1W/u681vpLzPzqer3+9IULF4LUirHWWmvpYCA5EHN5/D2I6FrUKKy1Z1YxazabOO95zHxilmWfL7/D+fM8fwcRvUtEUNfAojldKfVP7/0VvTiMN3+MMZ8kIhzjiGoNJE3TTb33f2Lmq6y1Lwz7Igq5HkX6JEnWHh4eHg6fJ8aY5xLRx4kIxAF8FxPReUqpD2VZtrA8d6PReIVS6jsiciozg8w/QEQbBbL5TqfTOW10dLSLV9hvQGu9GzMjAto5fIYI+rxarfbR8QruaZruKiKfDoICzPkxEflCvV4/vbL9gDEGZNhvrZ12vSRN04NF5GcicoVz7qDx8NVaf5aZ30JEJ1hrvxK2qWmt/8XMazSbzaH7779/tNwXAgyl1L3e+78653YsP0/T9DMi8jal1CatVuueyufniMiblVIvaLVav6jM+Wd6799HRC/B0gjP5EZs2263/4SlM871crPZfIaIYI3tR0TbhHTpX621W1f2QYr1QBH5PyLC53jW1+Z5fkKtVvuZ9x5reO3K8QfSNN3Le/9+Zt4tfI7o9R3W2i9juvRse6T3/mPMvG647oXMjG2/UdkWc+4+Zl6cZRmcoO5Pkmutt2Lmm4nop9Za3H85ammavkxEPkxET4dzTEQX9ff3n7x48eI7kK51zuG+41hBBGaTZD7AzO8nolOstZ/AdQUjcj4RjeZ5vt3IyMiDFQMzn5l/wczPIqJf46Ey8/4i0mRmGCyu1Wqb9xqNNE139t5fwMzbhlrB30RkfWYeEJF9nHPX4RzBYL4NZOKcg8HGZ4fCGCHgEJErlVK/EZG9iQj/LVBKPaf0lIJBwMR7p4jc6ZxDTaIYxpgF8IhFZO1AgjVjDArTBzPzNSLyR6XUueFYWACoYWzR19e3UTUdNDQ0tH2e57eKyHXOuX0qxuWtzHw2SNRa+9XqM9ZaX8jMLxeRbZ1zMBDlNZX1MHyG4vIe3vv1mBme3xYisq9z7pfLmS8wdv9GUbpWq220aNGibnSQpinOd6GIfNY59zYco9lszvXeP0BELWstDEBhqIwxIJeTgrH5MTOPiMgBUInhGM65oyv3iehoU2ZGCmkfZv69iNyN5wjHQURunTNnzj5VpWKapp8WERx/GFGBiDAzw8BjDlycZdlLq/eYpunJIgJHx4nIOd77++FQ4Hwicq5zDkYf94NI/G4iutlau8t011Wj0XiXUgrz/n29jkF5rDRN8ayhmNvdWvvrcF4QAIjiLmvtFj3P+iXM/D0QonOujCyh0rwSBFuv19cvsWk2m8/O8/wGZn64VqttX64brfVezPxdInoaEV1DRL9l5h1EBETYEpHdnHN/6b3fRqMBEvufsB+IA9EflH8gGazZ4nlrrU9i5o9CrMHMlxDRmiLyPCL6M9KGIvIT59yRlWf+OThvzHy79x5zFs/vjUSEKPMl1locoxha628x88uY+WrMHWZOReS9wTncv8RQa70NM/+RiH5prd23ei+NRmM/pRQI9+PWWuxbHvsjzAyxCdb4z7BGgtOCevEu3vtPtdvtd093HsTtH4/ArJFMmqbwSF+BRUZEMD57igiKuX/pdDqH96RMkB77klLq1dUIB+F2kiQ/D4XnP1lr4alighdjaGhoozzPYZgwMT+TZRk8Xyy6hzC58zxfr0wTpWl6eSCQHZAfh6ff6XQwgeBVvdpa21VQGWO+TkSvFJETnXPd6ICI6sYYLJZNrbV11JJC3QJe99+stZsFw4r7+Ir3/uvtdvuEnlQJjgHjNWqtBVF176eSPjmrugDSNP22iMAY72mtRQG+HDjWjSHnj9w/BmoB72NmeGQ/6+/vf/mjjz7qcO1pmn49PBPq9XrHMSoHIFUmIjc45/asfm+M+SIRwTC/wVoLpwEGAB7ibSJyTem5a61fysyIGuE5HlPKdOfOnbthp9MB+ZmSwOAle+/L1AeM7PHWWtxbkXK01v4GnrH3fsd2u108c601FIpwEu7sdDoHlb0ziLREBCo07b3fPmxPAwMDu9Rqtd/CsEKQYq2Fc4B5hNTW7cz8uyzLENHifkBsMMJfttYWEex0hjEGuGC/b4jIuOm44IQpZl6rjOi01vuG837TWvvK6jm11uciYhWRaiQNhwYGVVlrQViIfBCFIapEJPH8Esfw+R8QHTLzm7Is+2Z5/DRNPysib0EmIcuyU3vOC2K6gogeFJFTnHMXB+n1vRBlZFkGghJjDMQLv4ehZuYjsiwDzsgivBA1WHA3shQhQkHE82YQO6KKvr6+o0uHK01T3CPu9aIsy16OewukfZaIfDE4NkVK2xgD+wKCeEeWZYhOcT6oWuGUvddaiwi3O4wxiMw/6b1/dbvd/hq+CMRzFdawiBxWkqzW+s3BuYO6sVe8NJ3pELetIDBrJGOMgTeK/obq+EOn03lxb8ojpC9uZGYoiLYjona50xprrLHe0qVLkSK5xlq7fzV8DmkqGLvXl6F1mqabYFGHvP565fbGGBCBTpJkI6RyGo3Gp5RSJ2OhZ1mGVFw3LNdaw1v6roh8zjkHL7k7tNbXM/OefX0CKR5FAAAgAElEQVR96y1YsOCBcO0wgF2jEBb4szqdzrbjNA32B0HEDdZaGLRSsVVdMIdkWQZvqhjGGBhfGOGntdttEGgxkMNesmTJHUQ0ElIWMKSoecGAL1FKbdlqtRZVjoOaR2FYrbVzlpeHbzQa31JKHZMkybOHh4eXqZsZY1DE3pyZdy0NSbPZfL73/vKqhxjmAIjhue12G4bwcTgS0WHwVivpVaTT9nbOwUh2R5qm54L0vffHttvtb8+bNy8dGxvDdTWTJNmkkp4rMfsJDAMRHW6txd8wPogCXtIbxYV03i+Z+ctZlr0pYF44Csz81izLzumZx5P+M8yBZch5gp26zkk472tAbEij9cj+4TwBw62stXAo4DhgQI2HZ3p78No7IdJEavgC5xyigmJorT/IzKeKyPnOOdxnd86nafoCEfk5Ef3EWnt4ZZ+1mBkR1xpKqWeV9atKOrC7RowxiNzexcwnZ1n2mcr9qjRN4bAgM1FE+5W6XmaM2e6BBx4YCdtzo9H4iFLqvcz8tizLPjswMLB+rVbDs34gOJplzRQpWqTJICTarozkjTGIfg713u/Qbrdvq+JujIHc/qiqKtIYg7rYi7z3h7Tb7W5akYj6gt1Yw1oLJWXXLk06AeIGEyIwmyTzaJjE6JNBWIsUCUjnJmvt7j0PHpPzncx8XJZl8Hiqxqj0hpfx7sPigvKpliTJpqWRaTabL/Hef69q9IPnfJ+IPMTMRyqlBrz3P8WksdZuCCPdc86ynvQlay1IrHo9t4T0AhbvYzC0IYV2IRH9EBsyM4zT37Mse1zxOnh1P+1JeZRGAOkA5Jx3Lb3vsBiRVlwiIvBsu/lyKJeYGcb3emvtC4KRQm3qh4Eg39qDM4we5MBXOecKj328ESIHRGw+SGu76r9Q/1ogIkv7+/vXrHifb0H6DD0sSJOE1Byew6+ttUj9dck0GDwICg4o5b1aa9RhQPbLGLny+hqNxplKqfd4749ut9sXaq33ZuZrReQi5xwi5mWGMQZe+rEicqRz7och4kSE1M/Mx3vvy2e+NTO/gZlBzKhrFVGH1vpsEAwRPSQic5m5D8+biK5j5vdMJhbQWmOu1UTkDUqpkhC61ygiL0YkiOeXZVmRoquc9yTv/UHtdhtpsGJApIC0KyJfa+3G5edDQ0Pb5XkOQ3qTiHwyzM2TlVK/9N4fX9YwQ+SO5zZWq9W2Gh4eXkZ8UYmgemuoiGKQnkKKrjufysinrCcFhwfrMe10OhuNjo7CqSvHHK31b1BHCettLETt38MzRE0RG4rIhkop1B/RaHtLX1/fgZhfWuujQkT8CxFBnQaROJ7HHni+Ya0jlYd5CicO6T6kV5E5WUa5it48fFdmOQKuuG5bq9W2rKbjw9pDk+xDUWI+kbWY/uezQjKlUWfmW7IsQ4oLhhEhPMLnbZn5oCzLEH4XwxiD2sCO8JR6lSXGGNRPYKSWKT4bY2BMkeL6urX2VZXFeIaInM7Mx5aEVUqme+FAtJJl2XgGqvQmzwgpuO5iCakuFKOXO4IX+bg0i9b6HGZG3vr4LMvghXWHMQYTeu16vb5tKQioeJgTnk9EzgueKYzRF0TkjUqpl7dara7AIeCMhsBTqqmF8Q4aDDiMFNJ9XWzDMVDER9SJZ9stPhtjUCtaZttw7MfVkcJxYMw3QbE3y7KbyhRccDS+1XtdJWmUHqgx5ktIveR5/tqRkZHC8PRgiVTbc1EPQA3OGIO0JfpvHjeYGfWm/aoye2MMaiS7ee8vS5Kk6OPy3r8YNUMReWBoaGiTalG+elAon8bGxqDY+nuoqyxDsNi2fE55nh8yMjLSjVq11lcjUhaRZ/fU2FAjQG/ZjVmWHVier0LO3UsItTLUF7oGNk3TXUTkt3BInHOoOS4zgiGHl4/0YCm8wdosohMienFPShmEt02SJNsPDw/f3mw2D4CghIh+Y63FHOmOQECosf4r2IO8Z750IyoRQVR2unOuIJ4wVwqHYbxnB4Lp7+9/c0gJI/UF5SOi+7Um2B5k1nLOFSKfNE2RFv86M39/nPrdc0QE9dOfV6O7iY4bP58aArNCMlrrNzIzjB3C9a6hTdO08HZ7C9vGGEgWUePYvsyT43IHBwefliQJ6jmYGGVRvbgTrfXF8PrzPN9xZGQE+fdyQkL1dWiIbuChYKEUBikorZBHxiJ4BzN/IMuyM3qhSdO0UOUw84uqaaswgbG4UCCF54QBQkM94p3ee3hviIKOHifdUV43iukoSm9W9YbTNMWEhmFDT8ozSvlkmqbvF5EPIEetlOr2GgVMXgZDWMlzY5H9Tim1MzPvkmUZ8uPlQFoFhnensbExSLELbMYZOqRlnj7OMYAlcPySiHzGOXdyBfc7URsKCr+MmT+HlprxekSgkmJmnH+JtRY1sbGQsjiMmXcfrzk3iCW2CSnI+40xMCQQe+xRqTkUlwPv1Hv/IDMrpdTaSBlqrT+POkRQc3VxQc2GiBC1jITUIDx8pEkQtTSstY0y0g3GEo7SllUlYS+GxpjCSel1gKrbaa0vZ+Z9QkqzK9k1xkBt16+UWq+a6gz1AUSt55RiizC3UWPZEaml/79M5BWoYSqlXlvNChhjkDr8SdUhqV5PmqYfgqqvTEdWniuuDTUryOALoc7Q0NBQnudIw6I9AQX6TqPRQPT0qQlqOmVm4FJrLZxD1G8wl6HsPEopdT8zP7J06dKxcdSDWOt3Yb0galFKFRGS976PmUG2WIeXBRLIQ20QmNwWop/ubXrvsS6OqWY5tNZfZObXi8ibqsQWsC3rPVBB4u0TccwCArNCMmVOFA80y7LvlNeFPpN6vY5J2wl55aLobYyB0R6u1WrbVXPrg4ODr02SBARxj7V2k8r94XUcKP6iIIy6S3cYYzDBYMS3CsVUFEZReN4inHNppSD9uMJgiLj+ISKpUmr7KhE0m80dvfcw1N8o02hBbop3e22I1ITW+gtBHfM6a+0ynnNQYMGIuHAt5XXjHVfXQAEWpJVQvRXDGIMU3KF5nm9YVeOF72Asd6oWt0OaZn6v2kxrjSIwPGGkCGHYx5OpYkEX9SjIk8sieA++nyIiKLSKNBS+C6kYqLtslmVFT1RpRHqVaYEEoP6CkghGp8j/G2NQN4E33E0VlucNhfy/iMgdzjmkWkcbjcZ9SqkNRWRr5xwIrjoH4Nig8P5jay3SUrgvKBfR94NeqGX6MNI0vQzqKqXUgZD6aq23ZOY7UYvIsqyrIgzXfiVqC+OIMLrnLxV/vfO/5xpR14J8eFtrLQgNirZC/ADFW7vd3qDcHviOjY3dzcxrI0p1zkF4Qeuvv/5Aq9VC2g8iEsjUKawxGHB8hudcSKArkQpeyQPjWR1YI1hPkCjv7JxDqhRkDQEFzvv7LMu6CjsoOkUE0d11IRUK5+YTSinUY7oF+HCChtYax4Di8KPW2v8NzxvX1Z8kydOHh4cncnjKNVBEOkqpeVXiDc4A7hXrCc7CkjRNDxKRy8ZzIEsiFZGXOeeQysV1Q1WKWtEyb2XAWs3zHNe9JpzGLMuQDo9jFhCYDZLpFsvK4njlukrl1xrMvEUl//0IM3dC8Q61HExwTGQUItHI9kNrbVf2aIzZAlp3Ebm8+nmYvCiMIxpA/Wdx8LqQs4bXXLy6IxQtUZP5qrUWaZRyQOV2vlIKnuinQx9P1xgHCSU8oaKYHPL893vv72u328iT+zRNPwiJLJQ6zrll3tdWRmYi8mi1VyBEfqhn1HsWKfBCdLNhX1/f5lW5M7zqxYsXg7A6zjmodopiqNb678y8cZmGwmdQT3nvUYuB4bojLMhq/0Fx/yE/DREDjM3+vcX3gC/IAYsSxqiQTDebzf2891DnXFz2HhhjoMzat0pG2DYYTKTbIAjo9jEZY9AncnxvT4cxBs8fKVNEDy8o6xQhxbp3j9IKp4DiDkVi3DMEB4h4SrJ+8TiiAvTZwFPeIEmSHYaHh29rNBrPQrMpM/8hpHcKfGDAa7Xan5l5sF6vN8d56Wt5fqgH4f131Y09axPXiF4epNNgvAsiGBwc3CFJkluCRB5OQTGMMVBBHY+/y/RfeNaIoP88juS9EKdUBQ6VdNYlIZooD4/iOXrT0AyK9YSIp0izpWlapJ7LOli5Q+mkicgZzjkoOjHvypaFT1hrT6lcOyTshfS3+qyMMZg7Wyuldmq1WnACJxwBK9NLSGE9Aeu/hDrvWEkkSqmXtVqtgkjCwH2WDtsGpcOmtf4BlHClyKDcNk3TiyASwb+raync6zZKqQ2yLEPNLL6tZHkPb5zvVphkoARJkgS1BeQ9i4ap6jDGoG8FC2C/Sr8K8p67icjbsWDwGpogTUV+FimYMuJAXQfv0YIOH3nlZfL9wSA9GhrgUAiXefPmbTA2NvZHEbmpIq0t5LbMDMOMFMqvO51OA2qq0Hx4q7UWUcVSqLXq9TpenQLvG7JIFLLxQk+E5ihIfp+Zz8myrCiKpmmKYjNyyEjbnaqUGisb5IIRB4kqeE7wEpMkgdrp3UH+C4ODiKt8Iy96alAveCwYo6rcGQVrLFQU/bs59vDeLxDn+UitiAje8ovr7g+EDVUbIqUuyQSl1n5ooGNmpMnOz7LsxPGinVCTmtfpdLYvUxtpmkKxhKJ9t6kw9EuAOO/BSzSVUg+MjY3Nq9VquJadmPmC6jkajQYIBsYU6Ug0EP4H4gE8+4A90kTdwnM4/tkigv6K19VqtZb3fl1mRqSFusnnnXOoSxT1kLA98EDUA3XRY0mS6DzP344aWci7F03DIZ2HaAdzAoIVCAbm5XkOqSz6LN7farVgmB83grQXkQAK9EVT8DhrAHPrV8x8eZZlKHIXzyL05qBWtVREDlRKLcbcICL0maDGg/uaX775ulR4EdGnrLW412KUjg5SSdZaGPni2Hmeo4G2H6khpdRV3nuIIDCv0Rx9T61W2x2ZBBhvpPGYGVL+PqXU5j2pO/QZIc0MZWDxTsLKtaCn7UV5niP9CAUbenug9tyx0+lsWKotg7ACgodvQG7PzDne9I20eEiBFteNUb4Dznt/Zr1e/+KSJUvyOXPmzPfewzHBOnh3KV82xkDiv7tSasdWq9VNoxMR1hIctg0GBwc3Ld9CUKZ/cf/MjPosrgHRFpxUOHFwTNcso00IjYwxiB7rSqn9Wq0WnKk4poHACpNMs9lE+gbNlN1+ier5Q73jJBF5edl5Xzb3BUktvDpINFH8BSEh5VTIXJvN5uu994gOUL+5MUiAux3RxpgiTQKVUplDDdfzO2b+YilPDT0WMKLIIaswmaBWSaGkSZLkNWXzodb6O2gKDc1hd3vvn1fKiMuObe/9gRXpI7xUGKh1QLS4fmttWb9Bbwfy/1hceGUFSA4EdlqoraApDwXL0uigwRGkea1zDsauSwzGGKSZ0PC5TPqj0Whsr5TCYoJEGaomYIno5LUiAmI9x1q7TFNZZaHhUUGKDZLqdkmXzy+8kQBGBDWRrYLstPQQD+/x3LEYIQ1FDh7PCM2PDUQBIW8PI9U9BxRtzjkQI4ge28PTh+QakeTZxpgPVGSuuCSkYX7OzHuJyAjSgOFeQaZoAIaEtnoPqEkhJYeeDtQTcHxgj1TnVUiJVOuBWmvU2s4IzaOOmbWI9IWGTRBfd95V53dIS6IuhgI9ntl4JFMKME7Lsgz9TOWA1BcKKnSW49nh5xUSeNoigrlay7IMaePyLRSoG6KZcZl0TqkUQ2+Kc64smGPuoYYH5SPmBgwo/o8oGNd7dOkMVSMnIkJkgvlblTtDCv6iJEl2q8jbMe+LemhF6jsn9HdB7IIUOZScxXHwctAkSRDRgojhTOI5434xX68t1ZKBZCB6gCOKYn25LSTF+A/NrnAs8KyhLMOamxPSh9VnVKxLEXmk55VFyLzAzsDBK/rJwsOA8vFHzLwo9L8V112mhsM2s/1y2GmY6tV30xUmGbz3p16v4/UMfygjlSoc4aWAkM8iX45QtxjwhIgIWn0YXnjblzYaja2UUsixfjXUO+AVwUjcVa/Xz+tNVxhjkK/fvdPpXFhpzEPfzBFQvpSy4PKcxhhEVGi62wjyZnTGO+egse8ap2DMDxWR33vvL6m+Ayx8t4m1Ft55dZ89mPml3nu0n3+uep+hWRRGfFe8OiXP84uR0jHGFOkQay28x2IEjxr9Goieqk2YyCVvG7D5aW+Hduj7QBEd0nFIxi+aN2/enLGxMciul8Ed50EqpdPpAAf87EL3dTm90zjUlF4nIvdUtkNTHYwX3gEGRVBVSYWFDSNXvoIErwn6Re9zqJwHRFA0nYbP7kLvTZnyGmdZFa8Cwdsj8JssqKOEFOrjXkYZ9sUrTE7w3iOdCIfigTzPb2y32+jv6R2J1hoYwviguI1ayc96+316dwrikGOUUn+svsqlul2YN5uNjY19t/c9a9ifmV/LzBB/IOr6Grzo0ER4t7UWad5iYP5iHoX53n3dTpCZYz6hlln0CJVjcHDw2UopvIkCr055GJGgcw4qze77+owxcEKQkr6uVwEZ5uVLlFLrDgwMXFB9Lxnmh4gcjzoZ3paQ5/lFixcvhkMCdRpSWtU3sRc1peHh4eMhuw4/54CWgNuTJPlp75s9wit1kCXAXML4i/f+yupcCi9uPTGo2PBWg+pI0jSFNPw/Ye52STPYLMzTZ6LuV6/Xv75o0SKHn5tA7an6ZoyyThWar9HTN66zMc58ih8FBFaYZCKSEYGIQETgqYpAkIy/33t/cLWP6al6vyvjviLJrAxU4zEjAhGBpwICULWi3vbHIHCJb2mewVONJDMD0OIuEYGIwFMfAa013tBwsrUWabJIMDN85JFkZghc3C0iEBGICEQEJkcgkszkGMUtIgIRgYhARGCGCESSmSFwcbeIQEQgIhARmByBSDKTYxS3iAhEBCICEYEZIhBJZobAxd0iAhGBiEBEYHIEIslMjlHcIiIQEYgIRARmiEAkmRkCF3eLCEQEIgIRgckRiCQzOUZxi4hARCAiEBGYIQKRZGYIXNwtIhARiAhEBCZHIJLM5BjFLSICEYGIQERghghEkpkhcHG3iEBEICIQEZgcgUgyk2MUt4gIRAQiAhGBGSIQSWaGwMXdIgIRgYhARGByBCLJTI5R3CIiEBGICEQEZohAJJkZAhd3W7kIaK33wS9mzpkz5+zeX0RduWeOR58qAngVPhGt6Zw7M/ycMn7ddR+l1PNE5LPVn7ee6jHjdk89BCLJPPWe6VPijowxXxWRVyiltsmy7O9PiZt6it2EMeZHRHR4p9PZYHR0FD8HzcaYrxHRS4loe2vtXU+xW463MwMEIsnMALS4y8pHIJLMysd4Rc/QaDSOU0qBVC5n5m/leb69UuqNInKPc253Ihpd0XPE/Vd/BCLJrP7P8Cl5B5FkVv3HOn/+/IZz7gtJkuwtIkNE1BaRv4nIS9vt9sOr/h3EK3wiEIgk80SgHM8xbQQiyUwbsidrBzU4OLiOUmqoVqu16/X6Y48++qh7si4mnnfVQ2CFSabZbO6f5/ma9Xr9skWLFrV6blEZYw4TkcQ593Ot9SEiMtxut39R3U5rvTURbSsiv2y32w/hu7XWWkuPjo4exMwPWGt/3Qud1npvInqac+6HRNQZHBw8SCmVTgSx9749MjJyafn9mmuuacbGxp7jvd+QmbHfXXme3zKBBzbHGHOQiAz2HH+pc+4SnB+fG2M2E5Fn12q13wwPD983nccNr7Ddbh9IRHOq+ymlhrMsu5KIcnyepuk8ItrZe/8MIpIkSf5Rr9dvWrBggR3vfM1m85l5nu/IzJuKyGMi8k8R+dPIyMgD1e2NMWuIyL5EVKt+niTJ3a1W65Y0TTfx3u/gnLt0zTXXrI+Nje2S5/meRLSAmW+z1v6mvMYqxqOjo7sqpZ4lIk1m/gfO75y7scSs55przWZzuzzPn8HM7yaiHYno40T0axH5h3Pur2WBudxPa70lEWGfX42Ojv6nejxg5b0/gIjucM7dWX7XbDZ3yvN8E6XUL7IsW1jdZ2hoaKNOp7NbdS724how3Vkpta73fq5S6m+YX0qpO7Is+0f1Go0xzxWRDfv7+3820TMKz3VXzMVyPvfcx6be+22ZeTNmxm/N/zrLsptLDNM0xXzYmJmvtNY+FvZVWuvDmXnMWtud90Q0gLlMRI9aa2/ovTc8ZxHZioi2wLNi5gettb8lorGea8JcTbIsw1ou5n8vvpgriG4mWgda672IaP7AwMBlVWIKoo91qjZl3rx564+NjT1bRLbF8ZRS/8jz/E/tdvuP4fg1rfVhRFSf6HzM/B9r7a/K76triZm9Uuqfc+bM+U0vSTabzWfkeb4zTls5toQ50o3Y0jTdlJmfnec5/v+w9/5erA3n3KPjPM/tgc+8efPm5HlerqVHwlq6qbqWynlcrsXe+2s0GvsrpQattT8vn8XcuXM3HBsbe65S6g/j1DQLe0ZEC8ebA9OxW1PZdoVJJk3TixAeo0jrnPtuz4LdIc/zP3jv72PmFzLzn/F3u92GgaxOyk94799FRC+21v4YXwTi+b1S6vosywBId4BgmPkKIurz3mMyLsnzHEXGtZdz0/ng4GDz4YcfxqQHyDjP/pVJiYXybyJ6QW/BUmu9FTPfgUXVc3whoq2stTB+1Gg0PqqUei8zvy3Lss9O5QFUJvxzRASGuveZ3JskyQ7Dw8PDYVFcLSIg5XIxYfHf0+l09u81ssaYFxHRV4gIxFQeF9vfJyKHVQ2vMeb1RHRe7/mZ+ftZlr10cHDwf5Mk+ZBSCgbvG0S0U4UQR5n5DVmWfbO8HxAuEV0Tnkl14cNInmOtBYlUBxySLzMz5tJAz3WAYPHczrTWnlXdqdFofEYp9Tal1OtbrdaXeubJ2cz8Vmb+SJZlp5bfaa1/wMxHKKUOaLVaIPDq3LqCmQ8QkaOccz8Y7xmmafotETmm5ztPRBkRvcZai4J4MbTWVzHzfkqpHUHWE80JY8z3ieioer3erKrpGo3GsUqpz8GHqWCCWsfZ1tr3hnP8mJkPU0rt12q1gHnhpC1evDgTkUedc/PL8/b3929Yr9dvI6LfWGtfWL0eY8yLiQg1lkaY65jfS0XkC865k3u2vRvb1Ov1HarXGxytW5l5EGTlnPvLcu4ZzgYcie3KNddsNud67+FozqnVakNwXAcHB1+QJMnXwzyurkFETG+x1n5tYGBgg1qtBsduQpsGA55l2S4gTGPMmkR0FdZvz1r6e57n+1edMGMM5tVre+9DRE5yzuHZ4Dm/nJnx99yetQbRyuHWWuBVzonTmPkMOA0iUq6lYo0w8wgRYS19q7L9vsx8DTNfmGXZ0dXrSNP0hSKC+fZovV7fsnwWWus3MfPne+d+uNY3MzPs0+XW2kMmej6z9fkKk4wx5nAi+oGIfNc5t8zC01rjJt+klHppnud/DiTzr3a7vVH1BprN5v95799JREeUC7RCMjdkWQZvtBzGGIPIZht84L1/WrvdfiRN06ODccLHh+I/EfkhM18eduxYa7+KyZum6U+993uKyKdRsGTmDrx4Zj5LRO51zsFr6XpnwVOAMYJnVniFuC8R2aFer2+zcOHCP+OzRqNxllLqf5j55CzLPjOdh2SMQVRwvYjcwsww9sUQkSwYOxDj74kI2MHYf997XxeRlzEzDOjPrLUwEuVE3pKZ4YEiT/5heDREtAY8e2Y+kYgeQtRVelmNRuPtSqlP4zhE9JPK+e9yzl0/ODh4WpIkHxSR25hZMzOwu9t7D6zeh3UmIntj2zCRjyKi/2XmbzLzDcy8IM/zHcLkXpeInhuiH2wO7/piIjqYiC4WkQuZ+QQ4ASKC4vJ6IvImItqUiP6vSlCDg4PnJElyEgrOrVbri5X7P4KZvxeM5Uettf9b+a40yge2Wq0yqmat9UnMjOemROQlzjlc0+OG1vqXzIw6xH5JktyLDTqdDrzGz4vIHGZev5Tvaq1hHPZVSu3UarUQfYw7wv0fWSWZZrO5sff+VhhFZj4tYN8UEWCzobUWxfWxRqNxiVLqUKXU/q1W62qcIJCMDSTTdb4qJHOTtRZ4l/NlbWb+q4g8zMzvUUohQkAk+CEigpP3Wmvtl8vtjTF/CySzfYVkEmMMHE08e8zdrauOTO+NG2PgVO1QJZk0Td8mIngGH7fW/g/2gWJNRNZl5u+IyB8QnYnIPsyMKHeRUmqHVqtljTGvrpzjNUS0KxHhmrEOMB4KUV3DGPO7sJY+qJS62Hs/p7KWLrHWHlnB5rvM/DKQLTPjeRRjbGzsqsWLF/8T0SoIi5kf9d7D0bxFRNYREWRiIPO+u7+/f5cyQtJav5+ZPxCeZwP3iyglrCXMU5D8XmXUpbV+HjNfzcwXZVn28vL8AwMD69dqNaxrOBEP1mq1Lctsktb6RGY+l4jOKp0R7JemKZxZRLDIWMBmrPokg0lbq9X+wsy5tRbFP3h0GIMwiiICHf18pDWY+U7v/b/b7faG1Qk3DZKBRBJeBSYQBgeSKVJslUlRPESl1HtardbHes61k/ceJHWRtfa46ndBfnl8r9eZpukrROQ73vvj2+02PA9MfHi5R8w2yYCwrbXFIu25Niygr4jIac65D1e+QwSAif8spdTGrVYL6RrgBCOxNaJM5xy85O4o79N7f2y73f42vihJhpk/nGXZab3nL0kGnhbItcczg2f0OfyXZdlJvftW/10aERBdlmWfD1iCHJH2/Kq1tni2vTWZoaGhoTzPcU/GWguSgsdH45EMtu10Oncw83ohxTEpySDlJCIwRvDep0Qy8ESzLIOxLYbWGk7Ni5GeHBkZKaKWFSAZPFd4+jCUr4a3XsVxYGBgvTJynQWSwXwp5hAR7V4hf5wSzs0jWNdY66WhHI9kjDGITrHeSgynTTLGmF8iuul0Olv0RubjrIlLQpS4VW96utFofEMpdRwzH5Nl2Xd65j9I+gIROdU595GetYQob9vKWsIzLNOJyFAAACAASURBVEim6gRX9gF2yGQglXlwlmWX9ZwL6fRD8zw/eGRkpPiuJBk4gMy8Q88cgqNzjoic45x7a9h+PJLBeeFElWT40BRIppxTiOaQ+ls9SAYXm6bpFSKyv/f+1e12u1gMCF/r9To8o2vBliEMXigiqGOAqbuRwlRJJoTzWMjnwoskoi2nSzJpmp4sIp8SkSND/rs7J9I0PVZEvikipzvn4MEVwxiDVB68pr1L72J5JIMJDG/Ge99BTSnP85vLWtNEBriMZJZDMucT0XHe+10qeejy+pA2+SgRnWCt/QpqBt77e4jon9baLZDy6Jn4iD4RYncJbaok0xtJBHxwDnhUqM3ssTySKZ+hiHzAOXdG2B/EfQyiyTISGqfwz2maIlJ4I9IJ1lrgMR7J9BljYFSQn/8UEcHwTUYycIgQ0WDxYd/jpxLJVElmaGjo6Xmeg6SGrbVIZxbzuyQZInoX8v6IlJn5/izLEJV2R28kMzg4uG6SJLcjN2+tBVkWNbnxxoqSzODg4NOSJEGN7nfW2uf0niNN0ytFZDfU1oITgzWxTCRjjNmciG5ESkpE+ohoj2lGMn9rNBpHK6XgRP7UWvuKCep2Vcwwb45l5s2rhhobTEIyIBiknXZxzv2p5zkgKgfxIO2JzMdyScYYg7mPlODd1lpkV3prV8chJYaMSZZlhVNbIZlutFZeA1LzRPR7Zr7FWovsBrZ/HMmgEZaZEVmdISKvQulgEpJBlPkJInobEb0nZB9uXC0imWAkdiOiG1BTcM6hIJ9rrU8PALzJOVekf7TWKBKvoZTaudVqwSjVjDFNGC4iAlATpsvmzp3bzPP8DhGpoQiXJAkKeDCmSJdNOZJB3h8TSEQQffUWyyEA2MJ7/7V2u90NvY0xuP7jqwZ+EpLB7S4OqRrkWmFwPmmt/UD4/HG2YjKS0VqjVrAfivah+Fs9xhpEtHFpuEPNCh4hwn4Y22VGo9GApwYs73TOwSBOOZJRSr2v1Wqhw7s75s2bt8HY2BgM4iOB1Mrv5jSbzfW890htIC2CCOGZqHsx84eyLDs9zB/UuxDpblkWKcdTlxljEOXg+V1grX0d9u2NZCq1pbPyPL8hSRKk/5ZHMlemafo5EUHO/fUislFIZUyaLmNmRIHDIrIB0hvM3BobG9sjNCYWGFRIxjPz4rLeJCJ/9d6/cmRkpCCbXpIJBXhEQ3+11oL8JhwrSjKNRgNR8O0isoiZu5FZ5YQbY4qIyM6lUa6SzODg4Fir1fqtiGyslNonz/MvIoU1RZJB+gZzGp41DOxNxpj9H3jggSJSLQeEOkuWLEEEu0eYS0jHoaYKctu8GlmH+TxhJKO1/gUz460Ey1tL73fOfTA8wwkjGWMM0k2XjlcvCfNzpyRJkNGB+GS7cLwJMy0o2Hc6HawlpPYgankcyQSHHdHTg319fXsuXrz4r8zMyyMZYwxsNFK3l3Y6nbclSYIa9vWrDcmERQI2R9Fuu3a7vcgY8y/UAKAAK/PTxhh4CPAUUHgGMP1EhImDXDvGRCRzaFiE+zPzPlmW/VZrDSXGWjMgGRidg5kZnivSAMsMEUG673xrLVIVxQgh/DZ5nj+rLAhOki47LxT0asjNovgWSOBzZQjce97JSCbkkLdHiMvMj5OIikjuvf8kopxQ8Edd5ZvW2lf2nquMdETkX865oj421UhmPJIJnjBSWY9Za7Hoad68eenY2NhFqL2EQiiUSneJCOoDEG5USeZBzJVOp/OMMkUyHslorY+CEKFKnlWSIaIrvfd4bu0kSXbqdDrwAJHWnJBkoHYUERSAr7bWHtFoND6ulHrXVCIZ1K7gqATVISK4PhG5rr+//9hSSVaSjIi8WSl1MzOjpnKwiLwdhiRJkl2R6uklmRAZoIZzs7UWjtuEY0VJJtQUEIVA+HLdBCfKkiR5X5nzr5JMp9MBXljXqNt8rdFo3KeU2nCqJENEsBXFPAw1VKS4uqo/pAZrtRqeI4jrUUSCzPx3RFdwNKdLMqG2CYM/6VqajGTSNC0jlS9kWfbmcdZ1Gen8w1oLsu5GMuOl88O9wumC+g/7LkMyc+bMed3SpUtRd9s6z/Pd2u32HVprOAejE5GM9/5spRSc8rWSJNluyZIlnSRJ/o46z2pFMlpr5OShaMACgsoGk/Z7WZYhl1mMIEs+k5kxOSBpdSKC11FoIsK7qsYjmeu99xfAUyAivA8JAgEAPyOS0Vp/lpnfgjyptfany1u84bt+YwxkivDS4WkV4fB0ajJDQ0NQ2RU5+v7+fjNeH8EUSAak8XwR2Wl5xdRwbTB4v2Lmq7Ise/44Ex/4QxZ8hXOuUO6tCMkE0kJO/3ZrLWSpeD6nMjM8wW8kSfJ2qOPCtRX1lx6SQVS7nYg8q1QjTRDJFGnBal2qJBko+vI8PwbqNxHZHcfRWqP4PyHJMPOx3nsIGMbGxsZ2W7x48b8ajcYnpkoyPTUZiBcwRw9j5ndkWQYRxYQ1GWMM5h7UXUVBvZdkgloKqacHnHOFbHeisaIkU9ZLg2e7XEIrryGQDKIPODFQeiLVhvsZnSbJlIX/e40x7yeidzLzdVmWQbwDJeIcrfW1zAw142nW2rPD51iDSJchBTWtSMYYA/HOviEym1D9Vt7r8moyaZqitQG1lkuttVBzLjMajQaUhXBifmKtRZp6uSRTiWBvLZ2LSroMdeHfBnHKKdZaZIBwvAlJBjXWPM+fppQ6hpkPz7LsChDZakkyFTCvEZHrmRnpskN6C2FwVubPnz84MjLS39fXt3TBggWjzWbzrOWoy/4sImB0TMLnlGH0CpAMcpnnMfPbsyzDhF3u0FpDAovtPmatRS6zGNMhmVA8xYJBiL92r24+HK9Ql01Uk9FanxMUbfs755AKm3AEVRKkk4v7+vrW7u3PMMacEgq0XaXWVElmvOtrNpsHeO8vC+qXQmKptcarRp4HxUy73Ub4X+I2HslA+oxF8MpSujkOySC1CnnunnmeP3tkZKRQ+ZQkQ0SQpGORv8dai9wzrmG5JANHiIieo5R6YakyWwGSgXJn1yBD76bzJir8l+nkcL0fGyeSQRYA0eEQ1Gq9/TzVh7+iJBPkvOjlgPeM+s8ydYXxJlogGdRWFTMvRb2mdCRmSDJI36CYfS2i35Cavg2yfRHB/EGtC8IEiArKuTQjkgkOMVKj+5U1wOWtp+WRTGhvgLp01Fq7Vm9fkDEGQohTRKSafivSZWV7QPXcaZq+QER+GtJvx4Z5XNRkkO4SEfSd3ZllGewFUvKTkcy3EZUT0XeDqCZfbUkGWvM0TZEOQQ8MJsz8er2+7cKFCxGpLHcsr/DPzOiZaHnv964aq5mSTOjfQBoCKTsor7pNelgwjUZj63a7jUnjQ+gKqaPx3m9Wrf1Mg2Q49DpgQaA4WKSTesdkkUyapgeKCOTY1ydJ8soeNU0yNDSERV7KKyHGwOR6uYicHXocisUZvFaoUjZYunTpTkuWLClePjkNksmDpw658JJQoIaIYJeqkidN08uRMxeR55ULOUQ8F8CLrEYyFQcFyrhjoW7qIZn7BwcHj0uS5NMicqNzDo2AxaiQDAj8qjRND6s4IpORDA7x9VDfKQzrCpBMorVG7wMkqO8t+3nGI5lgOPEs0dBZyKjHkTDD4ELcgFrRD+v1+quDVBhS672VUkdmWfaO2ZIwh3OhzvWJIPfuEg1ISCm1UVWCHUhmE2DmvT+u3W53+zpWgGTgvKFfC3PrR1BZpmk6FEgGAgj0XhUilkDoOCdSUNOKZIIhR+PiVNbSZOoyFNQRLaP2uUxaNtS6oJpEPWs751yRnq8U/iEMQtSL51yuJThLOzPz0VmWITLupsvwt4j8B47byMgIUszFmCRdhn1uq9fr+5SpztWZZPDg347ekwDGTc45pGUmHZORDDO/P8uyoghXAXZG6TLsb4yBoTuBmdFDAg8cOVDUT7DI1jbGpNZaeBHQmdfR25FlGVQZ3TEJyWACo2sXC/DAkB4cyfN8s+rk6DneciMZeHkhOkDPEPLSSFGgwWuuiGBh9ltru936wZChiDs3CBygmkORHzUS9HJ8Ohip4jKmSjLe+38ppVDo/qf3/lqlFLwkCCaQc0bEWaYToeqCIg+NmlhEHBQ9EHrA+/1oWfgP93YuMyOnDRUVnBQ03eEtAz9A3SIU11E/2aPqGFRI5rFOp7N9T9F9MpK5w1qLdE0pu58uySDCLTrsvff7MfNeIvIQMz+rt08m9D49ICJoqkSKB30U33fOIZ0s4/XJhP4hqL7QGoD+lV+GZ7gVDEdYX0vLSCYITLr3UmmWraoL0RsHMcpl1T4ZPBNjDJoZ12NmRA6IKBahlyqk9VBve1o5Z0uSQe9KlmVYK90IY0VIBm++GBkZQT1mjvd++3a7fafW+kr0JTEznv8nmBlvB4F0F02pmHvTIhnMt+AEYS3BjqA+i7WEqAk2YJm1NImEmULmANJnRHZIXX0Dae0gP6/12q+SZNDOoZRaf7K1VKbLgL1S6k2tVqvbRzdFkoGjh+dZjNWaZCrNY4aZD0L+b1KG+f9GHx7Zm733b2i320UzWfB6LwmL6fheCWdoiFufmXfpTSUYY+D9vSc83KIPpGfA+8AxXy0im0NAEDykW0Od4oNa608xM3T2FyLU7f1tDGPMJ5GeCV3j/wzXjB4cRAnFGw1EZAmKlCEtgxQKmqC6i7F6TY1GA2+wRSPipb3d1ZXtkPeHIUZXPF5dURCIiKDD+sdlHaDcPnhSMPYgexRiH0OvklLq/FarhaJ8d4SOZTRtfrLVan2hF7BKnwx6aNB9/1YReToWSFCtnFJ9DlADdjodNNMhfYa+qHuBLd7aKyJfZOav9qQrsfDR8AYDDI+18JJhOGH0UNDP8/zjvb0TjUbjnUopNLyh6QyS0y6+eD0JM6OeByeh+wYGYwykzS/03p/YbreRL6/igPQo7u111YXZsw1SrsAVIgY0pqJwjVf2QL1zfk/fA5riIC8vX3kEb/Ze7/1F9Xr9K2WKSWuN2tAh/f39O1RrdoODgzskSQKpN4w9UlmoD/4iz/NzKso0pHEf15G+vLU33jyD2AC1rRCBbsDMfZi/IgJJ7ZezLIPzVIzg8PQnSXJ4eQ/ld6HmsWWSJPst7/VKWms03W6XJMnBw8PDRVMrRui3eQMaQdvt9tdD0yF6w9A8irdX/EVELlZK3QNFZZIk+1f3D9eHdBTelgCjvMxbHcJpIFsv19ImPWvpR9Vm6vAmD6y5ieYEN5tNvPIGAghIwDcQkUeQ1hKRc6213ebmcG2luuxU7z2csLdU1tLVSqlTWq3WohKPwcFBKNSgcLsyyzI0UlcdCeCFvj8ZHBw8ILzRBM8HIpkz0ZIR+uq6+2it1wrpN7z1AWtnpY4V7vivXl1QGcELGrHWwgDF8RRBoCSZ8dRlK+MW4wsyVwaq8ZirAgJlJDOeumxVuL7ZvoZZJRm8DDN0bn+l7GOY7QuOx3tyEIgk8+TgHs/61EMgkszMnyne+nodM0M+233R5cwPF/dclRCIJLMqPY14LaszApFkZvj0Qu4Yqq2WtRaF4fibEjPEclXcLZLMqvhU4jWtjghEkpnhUwuF3n3r9frNCxcuROdwHE8hBMILKvep1WrXjvO7QbN+p0FEsqW1FoX5oh8gjojAUwGBci3V6/Vrqj+T8FS4t/HuYVZrMk9VkOJ9RQQiAhGBiMDMEIgkMzPc4l4RgYhARCAiMAUEIslMAaS4SUQgIhARiAjMDIFIMjPDLe4VEYgIRAQiAlNAIJLMFECKm0QEIgIRgYjAzBCIJDMz3OJeEYGIQEQgIjAFBCLJTAGkuElEICIQEYgIzAyBSDIzwy3uFRGICEQEIgJTQCCSzBRAiptEBCICEYGIwMwQiCQzM9ziXhGBiEBEICIwBQQiyUwBpLhJRCAiEBGICMwMgUgyM8Mt7hURiAhEBCICU0AgkswUQIqbRAQiAhGBiMDMEJg1ksHvRqdpOlz+/GflcrjRaMxXSnV6f8J4Zpcc95opAsYY/M739uG32os3G2utP8jM7wqf43fOn5Kj0WgcoJT6uYi8zDn3g1XxJufNm5d67+fi2vI8b1tr8Vv3y/zU7gTXXZ83b946S5YsGWu32w9Ndm94Y7qIDCmlFq3gW4B5aGioiV9Lr9VqCxcsWGDHO7cxZs0kSRr4TkSy6k8LT3at4ftkaGjILG9bpZQf514KXLz3aunSpWMjIyP4SePRKZ4zbjZLCMwKyWitt2LmK4jot9bao6rXZozZAr/tzsz/ttbiB83ieJIQMMacT0SvY+aDsizD86qH3wffstPpbDE6Onr/k3RpK/20aZoeJyLfIKI3WGuBw6o08IN/pzLzMUSUhgsbIaIrlVLvncwo46eqiegAEenI/2vvyuMkKar0e5FV091VEVmDDPclAqJyzMhwyeouCKiA4InXIgp4oOCJrsqK4MEhq6goK/5wWV1RxGVREI91FW/B5RAEBG/RgVVn3OnKiJru6aqMt7+vNqp/2TVVfdR0twMd8WdXZkTmF5HxveN70SLHNxqNn/Z7ORiD5XL5yyKyAxGtKZfLRw5KNGma7iUiXySirYnofmvtM4mo0Rk7TdNH5Xn+AaXU4UQ0Ev7uMA/OuYuJaONsJsEYczwRfXCGa2HEPqEw9iEi8gEiegwRKWZuishDSqnX1uv1O2YzbrxmfhCYF5IxxoA8vk9Et1prD+4imVOI6EoiusJa+6r5eezYyyAIVKvV/Zj5W8w8TETfE5H9iGgbInq/c+7dg/T5cLlnSyYZY8ynROTvlVJ3E9HPRQTz8zdhbv6j23ArYp6m6dNF5GsgGGYuE9Fh1tqb+8yLStP0UhF5DZwK/INBpdSeM5FYv76C0fLy8PuaoaGh/YrejDHmWyLyZGa+TUQeYOblRIS9QjPzuVmWvXc266dWqx3tvf+nPteWiGhv/GatxfuTMeYpWN8gUSK6U0TqzIy1vj8RtZIkOWh0dPTO2Ywdr9l8BBaDZK4nouO998c2Go2vb/4jxx42AwE2xmzNzK8VkSOZ+U7v/fXOue/MMiyzGUP/dW/dkklGa/2jJEnOq9fr2Bhh3atKpbJ/kiQw3OABbNcv1IyNHJus936dUmrldCRjjDkMmy8zX+a9fykzy6Ako7U+gpnxD+Ww+Z9ORKM9SOZrSqkz6vX6g0Q0QUSJMeZlRPRJRASHhoa26hdi61ot2KeGeq2gWq22j/f+h0R0t7X2oEAyJ4jI0UmSvKter2dhbQ8bY74BkhORDzvn3vTXXZFLZ/QFJRmtNazk3zFzIiK7OOfW9oIWbrWIqL9izmZoeHh4h1Kp1Oj3jEtnSczfm65YscKsW7cuJyKEfua1VSqVHTZs2PA/s+1Ua/0aZv5nInqLtXam0MtktyDlYCX/ZbZjzdN1Q8aY+4hodyI6wVr75e5+tdYnMvPniegd3nvknI6cgWRuJKKDW63W6iRJ7tockgn5vT2J6IlE9KteJNMLh/BfIZEbIaXUgfV6Hf+yfeBmjLkcIVAiequ1FuGxvi2E3W4gouuttc8eeNB445wQWFCSMcZcgA8A4TJr7Wnd1okx5klE9Aki2jf8hg8ZC+B1xY0pCAfuEpF7nHNHdb+hMQZxXu+cS7XWf8vMN8Fq6oWEiGzM83xP5B+22WYbPT4+fraInM7M7YQrETlmflWWZV+AtdXpI03Tj4rImUqpo+r1OqxHNE7T9DMIdcAzEJF7mRmkinBHz5bn+WkbNmy4Mk3T14nIpcz8sizLkCuYbNVq9Sil1DcwnnMOGyNCAJ2Q5AettUjU921aayQ3H3TOYRNoN2MMwgPYuFY/9NBDxU0f1iVyFKc2m83dx8fHf1fsGMnoiYmJNczcN/GKuLxz7rnhPlWr1Q733n+YiBCiIIRLvPenOOd+1u0xbb311jtt3Ljxp8z8qK4Xeshau0vX9cvSNH27iJxBRNuG+D+s6dOstZuQAEhu48aN/0hEJxHRTp3+mXm9iHzBe39uo9H4Uw8gkSNBmAe4tEMxIvInpdS1WZa9tZg8Xr58+aPzPAe237PWntDdl9YaOYqWcw4J8rm0ijEGeO3GzIdkWfbfxZtrtdpW3vsHiOgX1toDq9Uq8jf4NnqGyyqVykFJkqCPC621Z2ut/3dQkgnf7Y9E5J3OufONMaOzJRmt9bbM3MacmffKsgwENVAbHh7erVwuY73mzWZzj/HxceAx3XfxAma+hoiusta+dKBB401zRmDBSAaWZqlUukVERpj5cVmWQSkz2dI0fScRYcNoEtFNzIyk5Woi2oOIcN+znHN/xg0jIyO7lEolfMg/t9bC5Z/SjDGILyMmy1rrw5n54+EChcSfiOTM/NvwN4QIjq/X67/WWmNcJCURlrgZG6n3/rnMvH13glhrfS0zP4+Zn5ll2VfQV9hg7mPmtVmW7TUyMrJtqVSCS95puxERCAcfQifJebG19l+r1eoFSOoS0VnW2ku6sDlGRL7KzG/OsuxD+K1SqRyTJAn+9pksy06ebqYDHmuttdiI280Y80sQ79DQ0MpiiCJN05NF5NO4RkT2CURQnCd4mQhHdNqOSE6LyIPM3FYTicjtzjk8kzfGvAObDzM/RERQcS0jIhAQNpfTuwlVaw28cR28knoYZK/wrDuuW7eu7a3AIBgbG8McwFpH2PVeEdmZmV+IpLP3/uiisqpWq63O8/wKZn4iM98hIlDTYe38GDkBInq8iKwRkbMbjcZnu/B/j4iATEDGUORhfWFtPpqIgMVzOl63MQYkdFvIRz51urU53Zx1/5am6aHee+TPQLZIaOM7mWzGGBgaF4vIiVDLTUcyIUR6u4g4Y8zBMDIGJZlg8N3DzGvSND1szZo1Y3MkmY5HebO1FrmTSUNuLvjg2jRNzxWR8xB+s9a+crr7t9tuu+qGDRtgHB5CRK+w1v7LXMeL1w+GwHyTzL3e+5OY+UnMfD7US977CxqNxoXFx1u+fPnKYP39JUmSo0dHR3+C34PV/G1mPoCILgkWu8yFZLpgqGqt72fmurUW8eopCzpN04/nef6JRqMxmQRM0/QgEfkRQgDW2sd3+utFMtVq9SVKqauY+b1Zlp3bPQVa6x8y88Eisso5d2/x9y2BZKA0gnXLzCCOniTT/U7VavUqpRSS1C+s1+vw9oobHzbc+0XkbmY+ouNdBBUS5vhBay28G8Tn280Y8w8QHhDRs6y1CGXgbzBIthoaGpokGWNMW0Divb+w0WicXZiXM5n5I8FbhrAEhDCktb5FKfVYZj6rXq9f3pWT+WSapm8QESSefavV2mdsbOwPYePC/MPiXycih3fmDZ5DnudYmyuZ+d1ZlmFzw7POC8nAwldKpXmeV5IkgVeMZ4NH+kpr7ZeKOFcqlR2TJEEo7bfWWpBfPgPJIDmPTfVUa23boBiUZDoeOAwHay2UZcCgrycDQ8x7X2Lmmvf+RBF5PYiTmY/JsgyGz6ANUQQYD3tjTnr0xbVa7TEYW0R2YmZEVbAHXGutBR4Dk9ugD7xU75tvkiniCLXLRWHznaL1D+GZV4SahX8v3gQNf6vVwgf/YCe0s1Ak02vSQXTNZhPu/IS1djLE0Ytk0jS9VUQO9N6v7CUb3cJJBolQeAT48ID3fr08mTmSDGLiCAM+zTn33cK92BA+LSKQER8RhAbtn0H0CFd677fvhK66SQYbvIj8QUTWDg8P77d27VpX6FuF3EW5XC6vghw3TVN4giCsq621ba+vV+LfGAMP8o0hT9P2JtM0/Ty8A2Y+LsuyKUKVkZGRncvl8v3wqLMsg4oyny+SMcZg80e4DWFJhHoRzvpYlmUg4GJ4E+INqDWfp5RaVa/Xf4Pn7kcywfNoK6ycczDe2n0NQjKB3H4iIuuccyC3dq3VNCSDucHaqqCWBhEyIvqNiFzsnAPptQbdeGu12tO8919j5ruyLEPYvVsOrY0xv4ehGzxXkAquf9PmhOgGfd6lfN98kwwsFFibqJvBxEOL/yFr7ZuLIGutv8nMq5vN5srx8XEshCnNGIOQxu5Jkjx2dHR0tEAyCMFAftndEO5qh8u6fpjWkylcO1KtVmtKqeVJkozkeQ4J6FCxvw7JENHbEFrDhol8Sni/t/daRLMhGRH5WIgTF7s4FKqdXuGyIKT4lfceKrG7EapCjZK1FoWU7bDhbMJlWutXQ2XEzO8DKRDRk+aBZK4L9RqnhnDZ5DuFjfv13vs3NhoNeB5o2IRuEpGDnHPtYr3w/FM8Ga31vnjXENac9GIKgH0May3P81UQA6RpepmIQEGHUNK1uK4XyYSN6j9F5HPOOdSoADt4sXv2CvGGnNatqAux1iJ01uyQjIj8gpnfMIe1OeVShENLpVI7FCwi6BsJdXjSWGvP7YSOt9pqq11brdZPReTGTogS9/QjGUiWvfenichhjUbjrs6gvUgGEneozYoPJiLrg1GAuQIxPH9iYmLVxo0bf12Yr76ejNb6tUqpHUQEUmP0fSAR7YqcWLlcPn39+vXtEGmlUjk2SZIpCrJSqXT7+vXrN9kfwjwgRLmv9/7URqOBOqHulmit366UGvbe15gZ8uXVIpIopU7LsuzqXt9s/Nv8IzDfJNOpk0HyF24yrFlU3EK+/F+FRYmE5nIRWdlLzaW1xrWHMfNuiH0XSAY6+8lQSwGOdqJ9AJIppWl6BixpROsKMkkUxHEfkkFsHFYRPoiLrLXn9HO9Z0MywZrrtuiQS1rWh2SwCf2emWHNI1bfrncgouOstdggZySZZrMJyStyC3dYa4+oVqv3KaUePQ8kgzATNhHMUZvwCg3WeVlEXuecAym09xZjDDbtZdZa5GHarYcnA6sVxaPAfUpuItyCvM+64FH+MXg2j0OoMssy9N+PZOCF3srMP8myDFY+xm5vnkNDQ6t6yGtRvAqZ8b7WWqjOJgqeDKz1uazNab9mqLCazSZCk8ehtinLMhgC8GJAtju1NhClvQAACvBJREFUWq0njI2NQRrcbn1IBvjCMIMo4TnFddqLZLTWnw85rslngwfpnNu1Wq1ur5T6JTzEDiEX5mtOiX/kuZj5CcinoD4rRC8g3Jgi1hGRNzjnLu0GCvk27z3I94/OOeRwe62J7tuGqtUqxBw34tux1kII0mu+pp2X+OPcEVgokuks/BcrpT7HzL/PsgxWWdtVN8YgP7Gisyl0P3bn+BNm3gOCgQLJwCWGZLO7tTXvcySZstb6I8wM+eP3vPdfSpIEcXhs3sg1YOObxKfgyVwhIg2l1FOwKRPReUE6uUmMd5Ykg02rW8YJ2eqzZ0r8I5k5Njb2NiSviejLYSOZlmSUUvhAUbuE3Mgh8ICq1eoDSilYl5sk/ruBniEnAw8Q/Z7BzJscb8LMvl6vg9w6IRuIAWBw4KSI4/qRTFDbwfD4fsj1bbIAcFyJtRYesNda34GEPxE9xVr7g34kE+pGfigi33DOPT2szV+hqDFJkv07VnZhMJAMnn93ay3yWJOeTFCstb2mrtZvbc7ma62mafonERnz3sObW8HM9xDRWogZih0gbBsq729BDhK5UKXUASLyIagelVJTTnPw3j+Vub28EQVA/vHVWut9lFI7d/ULXG82xmCNnY98m1IKxDXZvPcQYzSVUjBy7suyDOrQvq1are6vlLqNmb+bZdnRuLBWqx0FL6N4U7PZvKdIpIX1gdDmm4q5sdmAGep0sB4OFZHnb6nHC83yXR42ly0oyYSPFglKJEefXLC0Ufz3xCRJVo6Ojk6RzBasNd0p7lqInEwIDeD4DUhAIaFuW0M77rhjJSiHRnqRTEFdVk7TFNXZIAS8W1GB1V4AsySZzVKXLV++fLc8z2Hd2mCdTUcyIiLfYWYcLXNmlmWX4TnnkWSwyT4D3oy1FrmLaVtHli0iH3HOITfSbt2eTDi2CIbJD4IiaaZ+28fnENEp1tpP4eI+4bIXeO+vEZGPOudeH8YGUSGs89gesmh4Bgg5eWstDIzWfOVk+r2Q1hpeq261WghlrVBKtUUyPVrnW257kHmevyJJEqgk3zeL639d9CR7XZ+m6XtFBHLwaccWkfucc8CmbxseHt61XC5jPu+czXwWOwp1NlCdQlS0qhgCnGm94Xet9dXM/KIgqEBRaGwLjMCCk0w4kwlKmfdba9u5i+BB4KN+h7X2ouI7GmNwnMZ3ROQm5xys29ZCkIwxBucs4QynzzrnUEfRbpBeJ0kCuXPPnExRwmyMgUrlShT5ZVl2ZvdcLQbJpGm6p4hAHfcbay3izn1JBioyEVkmItc55yD9bbf5Ihmt9TmwLkNIrE1g0zTU7CC8tn93HUgPdRk2d4SxEGJd3S2z7oE7ZOyQkt/Wkbz3IJmSMQYFjlByPcM5h9oqYIek+ilQQTnnPlrsOxzh8hURwSkJOKNP5oFkhiqVytYbNmyY4h2E76RTVf9Hay2Ib3xkZKStBOxuSZIg1IVaqme1Wq3bx8bGIP1WIyMj2/W6vlQqYZOH0YEQEvqfqdi0DIl+n77gjaKyHvVdf8YxNahRmpiYKHeXLgSMoQK8POTCJr+92ex1YY29B3uEtRZ1Qb0iCNt2cljFPkFQ3nuIIHZTSj2mXq93yhpmM3S8ZkAEFpxkAmnARYV8FVZ/J8QAi3AoKItuUErlCFF47xEW2aiUOqxzkN1CkEytVkM8HlZrxswHlUqlP4+Pj+skSa4ior+Faz2DJ4M6GXgR8NTyUqm0c3d4ZYFI5hpmbosfms3msFIKG/trit7ANIl/bFROKbV/8QObL5Kp1Wp7eO/hVaE26mTkUZIkaXrvEQZZETyLt+FUXiLCRgOZOzaLI4rrt5eEuVqtIvT6GYRjWq3WM0ql0jhO3g0YIH+3t7UWMlU0EBjWEeowED5C4R0OkMRxKmeVSqXrW63WpUqpY0K+AvUtbQUkQkYhFIU8z8tDLkiSJEHSGPVR4977Qzpqws0lmUqlAo8eSexLJiYmLi+VSm3lHOTXkNuGXCEO9QT59W0zFWP2IOKBizG7++qlLtNaP5+ZL/fen5/n+XWlUgkhv6RUKiEsBg8CmB4zOjqKOqTZNhgGnYT/Af0OAjXGoO5qe4SRvfe/wBpsNpt62bJlF4jIi5j561mWHTvbQeN1m4fAgpMMihGNMbCqYEWc1Cl8C4sQahVINteFcBWOoYF1dZJzblLavBAkA3dba30JM6N6HB82wnY74SA/FBoqpZ45E8lgL9Bao07mxSLyPuccRACTbT5JppM/CBZj5zgVJJ9xUsENIOuO9TYNyezivT+h0WgUC0bnzZPBi6dpeqyIYF4hpMAxQsAWGzYUUw/A0Ah5DSip6lA9dXsmvUgGfRhjQErIcaBPrBkIJjAO1s2/WWuh9mu3UJ9xEWTyQWqLynvgBeUangeHNOI0hXN6FAqfJCIIuUFQgtAMCGgbZh6DqtBai5xWu20uyaA+BmFAVL8j94J8ShBN4FnhdZ7jnOsX8ppca1sayaA2ynuP0Cw8L3g5mDPIibFex2EYZVkGg27WTWv9d8wM4+Fn4SDenol7YwwKaXHKM7wczDdygFgnRkS+rZR69WbW6Mz6meOF/69b3+wWjrjABntPL4urWq0eCZUM/p9HvV7HMSDtFoqlXkBEKIATZv5xs9m8plvWHFzvt3jvoSbpVPNPPnfYfOB5dEuJkah9CzaHLMsgm+1WPJUqlcrJSZIcy8w4iPCbWZZdYYzpHM+BQsF201rjSIpDlVKX4bSAzt9RO1EqlVDY99vOETCFDQhH6UDldGH3RhbyEah2v7qjgOrcF4oXoXj7YidxHUgRz4NjcyAHxbEc9+Z5fmOj0QCmk7VIxpgLRWSDc27ylFtjzFk4UifgNyXEEOTMeydJ8h5IxqdbEGmaHhcO10SIsOeRIKE2AycJHMDMSO7/RUTwjNch34Ujerz3Q97783qFiUI1+7a1Wu1cVJQXnweV8CKCNYMiPCj8EPb5avjXBd2PDsv3mFAQi1MHoMbD9Tcw8w1Zlt3S713DHJyI/FI44fjHrVbrmu5/hxDO3TsrhCs3qSIPRyvhXL6eMvcwPoyV9mkSRLQzRAzMjJMkrpxtTUc4uWEVjtbvhWn3e6Zp+i6sqSzLQNztepdBW5qm53nvm845HJY5ufGH4uqXENHROIEZdU44yJKZPzHIOYXBgMG3+e1eZ7kVnx8eaTjZGhX+sFyhjPtuo9GA8Tpwfc6gGC3l++aFZJYygPHdHx4IbMmnMD88EIxPGREYDIFIMoPhFu96mCEQSeZhNmHxcR8xCESSecRMZXyRGcJ8W/J/xoyTFxF4xCIQSeYRO7XxxYoIQOUIeXWe5xeFHFYEKCIQEVgEBCLJLALIcYiIQEQgIrBUEYgks1RnPr53RCAiEBFYBAQiySwCyHGIiEBEICKwVBGIJLNUZz6+d0QgIhARWAQEIsksAshxiIhARCAisFQRiCSzVGc+vndEICIQEVgEBCLJLALIcYiIQEQgIrBUEYgks1RnPr53RCAiEBFYBAQiySwCyHGIiEBEICKwVBGIJLNUZz6+d0QgIhARWAQEIsksAshxiIhARCAisFQRiCSzVGc+vndEICIQEVgEBCLJLALIcYiIQEQgIrBUEYgks1RnPr53RCAiEBFYBAQiySwCyHGIiEBEICKwVBGIJLNUZz6+d0QgIhARWAQEIsksAshxiIhARCAisFQRiCSzVGc+vndEICIQEVgEBCLJLALIcYiIQEQgIrBUEfg/4/pPUa43DjIAAAAASUVORK5CYII="/>
          <p:cNvSpPr>
            <a:spLocks noChangeAspect="1" noChangeArrowheads="1"/>
          </p:cNvSpPr>
          <p:nvPr/>
        </p:nvSpPr>
        <p:spPr bwMode="auto">
          <a:xfrm>
            <a:off x="155575" y="-708025"/>
            <a:ext cx="386715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 altLang="ru-RU"/>
          </a:p>
        </p:txBody>
      </p:sp>
      <p:sp>
        <p:nvSpPr>
          <p:cNvPr id="2055" name="TextBox 10"/>
          <p:cNvSpPr txBox="1">
            <a:spLocks noChangeArrowheads="1"/>
          </p:cNvSpPr>
          <p:nvPr/>
        </p:nvSpPr>
        <p:spPr bwMode="auto">
          <a:xfrm>
            <a:off x="3714750" y="6488113"/>
            <a:ext cx="21537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altLang="ru-RU" dirty="0">
                <a:solidFill>
                  <a:schemeClr val="bg1"/>
                </a:solidFill>
              </a:rPr>
              <a:t>Новосибирск </a:t>
            </a:r>
            <a:r>
              <a:rPr lang="ru-RU" altLang="ru-RU" dirty="0" smtClean="0">
                <a:solidFill>
                  <a:schemeClr val="bg1"/>
                </a:solidFill>
              </a:rPr>
              <a:t>2022</a:t>
            </a:r>
            <a:endParaRPr lang="ru-RU" altLang="ru-RU" dirty="0">
              <a:solidFill>
                <a:schemeClr val="bg1"/>
              </a:solidFill>
            </a:endParaRPr>
          </a:p>
        </p:txBody>
      </p:sp>
      <p:sp>
        <p:nvSpPr>
          <p:cNvPr id="2056" name="Прямоугольник 1"/>
          <p:cNvSpPr>
            <a:spLocks noChangeArrowheads="1"/>
          </p:cNvSpPr>
          <p:nvPr/>
        </p:nvSpPr>
        <p:spPr bwMode="auto">
          <a:xfrm>
            <a:off x="2816225" y="1844675"/>
            <a:ext cx="35115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ru-RU"/>
          </a:p>
          <a:p>
            <a:r>
              <a:rPr lang="ru-RU" altLang="ru-RU"/>
              <a:t>Питерин Станислав Сергеевич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Прямоугольник 1"/>
          <p:cNvSpPr>
            <a:spLocks noChangeArrowheads="1"/>
          </p:cNvSpPr>
          <p:nvPr/>
        </p:nvSpPr>
        <p:spPr bwMode="auto">
          <a:xfrm>
            <a:off x="142875" y="785813"/>
            <a:ext cx="842962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altLang="ru-RU" dirty="0"/>
              <a:t> 1) рассмотрены  общие сведения о Новосибирской области и  современные эрозионные формы рельефа;</a:t>
            </a:r>
          </a:p>
          <a:p>
            <a:r>
              <a:rPr lang="ru-RU" altLang="ru-RU" dirty="0"/>
              <a:t>2) разработан подход применения космических снимков в среде </a:t>
            </a:r>
            <a:r>
              <a:rPr lang="ru-RU" altLang="ru-RU" dirty="0" err="1"/>
              <a:t>Google</a:t>
            </a:r>
            <a:r>
              <a:rPr lang="ru-RU" altLang="ru-RU" dirty="0"/>
              <a:t> </a:t>
            </a:r>
            <a:r>
              <a:rPr lang="ru-RU" altLang="ru-RU" dirty="0" err="1"/>
              <a:t>Earth</a:t>
            </a:r>
            <a:r>
              <a:rPr lang="ru-RU" altLang="ru-RU" dirty="0"/>
              <a:t> </a:t>
            </a:r>
            <a:r>
              <a:rPr lang="ru-RU" altLang="ru-RU" dirty="0" err="1"/>
              <a:t>Pro</a:t>
            </a:r>
            <a:r>
              <a:rPr lang="ru-RU" altLang="ru-RU" dirty="0"/>
              <a:t>; </a:t>
            </a:r>
          </a:p>
          <a:p>
            <a:r>
              <a:rPr lang="ru-RU" altLang="ru-RU" dirty="0"/>
              <a:t>3) выполнены  наблюдения за береговыми оврагами Новосибирского водохранилища.</a:t>
            </a:r>
          </a:p>
        </p:txBody>
      </p:sp>
      <p:sp>
        <p:nvSpPr>
          <p:cNvPr id="22531" name="TextBox 2"/>
          <p:cNvSpPr txBox="1">
            <a:spLocks noChangeArrowheads="1"/>
          </p:cNvSpPr>
          <p:nvPr/>
        </p:nvSpPr>
        <p:spPr bwMode="auto">
          <a:xfrm>
            <a:off x="2428860" y="142852"/>
            <a:ext cx="700092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altLang="ru-RU" sz="3200" dirty="0">
                <a:solidFill>
                  <a:schemeClr val="bg1"/>
                </a:solidFill>
              </a:rPr>
              <a:t>Основные результаты</a:t>
            </a:r>
          </a:p>
        </p:txBody>
      </p:sp>
      <p:sp>
        <p:nvSpPr>
          <p:cNvPr id="22532" name="Прямоугольник 3"/>
          <p:cNvSpPr>
            <a:spLocks noChangeArrowheads="1"/>
          </p:cNvSpPr>
          <p:nvPr/>
        </p:nvSpPr>
        <p:spPr bwMode="auto">
          <a:xfrm>
            <a:off x="0" y="2714625"/>
            <a:ext cx="8786813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altLang="ru-RU" b="1" dirty="0"/>
              <a:t>Научная новизна </a:t>
            </a:r>
            <a:r>
              <a:rPr lang="ru-RU" altLang="ru-RU" dirty="0"/>
              <a:t>заключается в подходе применения </a:t>
            </a:r>
            <a:r>
              <a:rPr lang="ru-RU" altLang="ru-RU" dirty="0" err="1"/>
              <a:t>Google</a:t>
            </a:r>
            <a:r>
              <a:rPr lang="ru-RU" altLang="ru-RU" dirty="0"/>
              <a:t> </a:t>
            </a:r>
            <a:r>
              <a:rPr lang="ru-RU" altLang="ru-RU" dirty="0" err="1"/>
              <a:t>Earth</a:t>
            </a:r>
            <a:r>
              <a:rPr lang="ru-RU" altLang="ru-RU" dirty="0"/>
              <a:t> </a:t>
            </a:r>
            <a:r>
              <a:rPr lang="ru-RU" altLang="ru-RU" dirty="0" err="1" smtClean="0"/>
              <a:t>Pro</a:t>
            </a:r>
            <a:r>
              <a:rPr lang="ru-RU" altLang="ru-RU" dirty="0" smtClean="0"/>
              <a:t>, </a:t>
            </a:r>
            <a:r>
              <a:rPr lang="ru-RU" altLang="ru-RU" dirty="0"/>
              <a:t>в том числе  космических снимков для мониторинга оврагов, и полученных результатах наблюдений за развитием линейной эрозии рельефа по четырем оврагам, расположенных на </a:t>
            </a:r>
            <a:r>
              <a:rPr lang="ru-RU" altLang="ru-RU" dirty="0" smtClean="0"/>
              <a:t>левом </a:t>
            </a:r>
            <a:r>
              <a:rPr lang="ru-RU" altLang="ru-RU" dirty="0"/>
              <a:t>берегу Новосибирского водохранилища, а также анализе, оценке и прогнозе овражной эрозии.</a:t>
            </a:r>
          </a:p>
          <a:p>
            <a:r>
              <a:rPr lang="ru-RU" altLang="ru-RU" dirty="0"/>
              <a:t>       </a:t>
            </a:r>
          </a:p>
          <a:p>
            <a:r>
              <a:rPr lang="ru-RU" altLang="ru-RU" b="1" dirty="0"/>
              <a:t>Практическая значимость</a:t>
            </a:r>
            <a:r>
              <a:rPr lang="ru-RU" altLang="ru-RU" dirty="0"/>
              <a:t>. Разработанный подход и полученные результаты  позволят повысить эффективность управленческих решений в сфере землепользования и принимаемых мер для снижения темпов линейной эрозии рельефа. Также разработанная методика и опыт можно применять на уроках в рамках изучения физической географии.</a:t>
            </a:r>
          </a:p>
          <a:p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 descr="https://lidar.asia/wp-content/uploads/2016/04/Sentinel-1_radar_vis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Прямоугольник 1"/>
          <p:cNvSpPr>
            <a:spLocks noChangeArrowheads="1"/>
          </p:cNvSpPr>
          <p:nvPr/>
        </p:nvSpPr>
        <p:spPr bwMode="auto">
          <a:xfrm>
            <a:off x="395288" y="1557338"/>
            <a:ext cx="72151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altLang="ru-RU" dirty="0"/>
              <a:t>             </a:t>
            </a: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2928926" y="214290"/>
            <a:ext cx="292554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altLang="ru-RU" sz="3200" dirty="0">
                <a:solidFill>
                  <a:schemeClr val="bg1"/>
                </a:solidFill>
              </a:rPr>
              <a:t>Цель и задачи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928662" y="1571612"/>
            <a:ext cx="71438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000" b="1" dirty="0" smtClean="0">
                <a:solidFill>
                  <a:schemeClr val="bg1"/>
                </a:solidFill>
              </a:rPr>
              <a:t>Целью работы </a:t>
            </a:r>
            <a:r>
              <a:rPr lang="ru-RU" altLang="ru-RU" sz="2000" dirty="0" smtClean="0">
                <a:solidFill>
                  <a:schemeClr val="bg1"/>
                </a:solidFill>
              </a:rPr>
              <a:t>является разработка подхода применения </a:t>
            </a:r>
            <a:r>
              <a:rPr lang="ru-RU" altLang="ru-RU" sz="2000" dirty="0" err="1" smtClean="0">
                <a:solidFill>
                  <a:schemeClr val="bg1"/>
                </a:solidFill>
              </a:rPr>
              <a:t>Google</a:t>
            </a:r>
            <a:r>
              <a:rPr lang="ru-RU" altLang="ru-RU" sz="2000" dirty="0" smtClean="0">
                <a:solidFill>
                  <a:schemeClr val="bg1"/>
                </a:solidFill>
              </a:rPr>
              <a:t> </a:t>
            </a:r>
            <a:r>
              <a:rPr lang="ru-RU" altLang="ru-RU" sz="2000" dirty="0" err="1" smtClean="0">
                <a:solidFill>
                  <a:schemeClr val="bg1"/>
                </a:solidFill>
              </a:rPr>
              <a:t>Earth</a:t>
            </a:r>
            <a:r>
              <a:rPr lang="ru-RU" altLang="ru-RU" sz="2000" dirty="0" smtClean="0">
                <a:solidFill>
                  <a:schemeClr val="bg1"/>
                </a:solidFill>
              </a:rPr>
              <a:t> </a:t>
            </a:r>
            <a:r>
              <a:rPr lang="ru-RU" altLang="ru-RU" sz="2000" dirty="0" err="1" smtClean="0">
                <a:solidFill>
                  <a:schemeClr val="bg1"/>
                </a:solidFill>
              </a:rPr>
              <a:t>Pro</a:t>
            </a:r>
            <a:r>
              <a:rPr lang="ru-RU" altLang="ru-RU" sz="2000" dirty="0" smtClean="0">
                <a:solidFill>
                  <a:schemeClr val="bg1"/>
                </a:solidFill>
              </a:rPr>
              <a:t> для мониторинга линейной эрозии рельефа.</a:t>
            </a:r>
          </a:p>
          <a:p>
            <a:r>
              <a:rPr lang="ru-RU" altLang="ru-RU" sz="2000" dirty="0" smtClean="0">
                <a:solidFill>
                  <a:schemeClr val="bg1"/>
                </a:solidFill>
              </a:rPr>
              <a:t>Для достижения поставленной цели необходимо решить следующие </a:t>
            </a:r>
            <a:r>
              <a:rPr lang="ru-RU" altLang="ru-RU" sz="2000" b="1" dirty="0" smtClean="0">
                <a:solidFill>
                  <a:schemeClr val="bg1"/>
                </a:solidFill>
              </a:rPr>
              <a:t>задачи</a:t>
            </a:r>
            <a:r>
              <a:rPr lang="ru-RU" altLang="ru-RU" sz="2000" dirty="0" smtClean="0">
                <a:solidFill>
                  <a:schemeClr val="bg1"/>
                </a:solidFill>
              </a:rPr>
              <a:t>: </a:t>
            </a:r>
          </a:p>
          <a:p>
            <a:endParaRPr lang="ru-RU" altLang="ru-RU" sz="2000" dirty="0" smtClean="0">
              <a:solidFill>
                <a:schemeClr val="bg1"/>
              </a:solidFill>
            </a:endParaRPr>
          </a:p>
          <a:p>
            <a:r>
              <a:rPr lang="ru-RU" altLang="ru-RU" sz="2000" dirty="0" smtClean="0">
                <a:solidFill>
                  <a:schemeClr val="bg1"/>
                </a:solidFill>
              </a:rPr>
              <a:t>1)рассмотреть общие сведения о Новосибирской области;</a:t>
            </a:r>
          </a:p>
          <a:p>
            <a:endParaRPr lang="ru-RU" altLang="ru-RU" sz="2000" dirty="0" smtClean="0">
              <a:solidFill>
                <a:schemeClr val="bg1"/>
              </a:solidFill>
            </a:endParaRPr>
          </a:p>
          <a:p>
            <a:r>
              <a:rPr lang="ru-RU" altLang="ru-RU" sz="2000" dirty="0" smtClean="0">
                <a:solidFill>
                  <a:schemeClr val="bg1"/>
                </a:solidFill>
              </a:rPr>
              <a:t>2)рассмотреть современные эрозионные формы рельефа;</a:t>
            </a:r>
          </a:p>
          <a:p>
            <a:endParaRPr lang="ru-RU" altLang="ru-RU" sz="2000" dirty="0" smtClean="0">
              <a:solidFill>
                <a:schemeClr val="bg1"/>
              </a:solidFill>
            </a:endParaRPr>
          </a:p>
          <a:p>
            <a:r>
              <a:rPr lang="ru-RU" altLang="ru-RU" sz="2000" dirty="0" smtClean="0">
                <a:solidFill>
                  <a:schemeClr val="bg1"/>
                </a:solidFill>
              </a:rPr>
              <a:t>3)разработать подход применения космических снимков в среде </a:t>
            </a:r>
            <a:r>
              <a:rPr lang="ru-RU" altLang="ru-RU" sz="2000" dirty="0" err="1" smtClean="0">
                <a:solidFill>
                  <a:schemeClr val="bg1"/>
                </a:solidFill>
              </a:rPr>
              <a:t>Google</a:t>
            </a:r>
            <a:r>
              <a:rPr lang="ru-RU" altLang="ru-RU" sz="2000" dirty="0" smtClean="0">
                <a:solidFill>
                  <a:schemeClr val="bg1"/>
                </a:solidFill>
              </a:rPr>
              <a:t> </a:t>
            </a:r>
            <a:r>
              <a:rPr lang="ru-RU" altLang="ru-RU" sz="2000" dirty="0" err="1" smtClean="0">
                <a:solidFill>
                  <a:schemeClr val="bg1"/>
                </a:solidFill>
              </a:rPr>
              <a:t>Earth</a:t>
            </a:r>
            <a:r>
              <a:rPr lang="ru-RU" altLang="ru-RU" sz="2000" dirty="0" smtClean="0">
                <a:solidFill>
                  <a:schemeClr val="bg1"/>
                </a:solidFill>
              </a:rPr>
              <a:t> </a:t>
            </a:r>
            <a:r>
              <a:rPr lang="ru-RU" altLang="ru-RU" sz="2000" dirty="0" err="1" smtClean="0">
                <a:solidFill>
                  <a:schemeClr val="bg1"/>
                </a:solidFill>
              </a:rPr>
              <a:t>Pro</a:t>
            </a:r>
            <a:r>
              <a:rPr lang="ru-RU" altLang="ru-RU" sz="2000" dirty="0" smtClean="0">
                <a:solidFill>
                  <a:schemeClr val="bg1"/>
                </a:solidFill>
              </a:rPr>
              <a:t>;</a:t>
            </a:r>
          </a:p>
          <a:p>
            <a:endParaRPr lang="ru-RU" altLang="ru-RU" sz="2000" dirty="0" smtClean="0">
              <a:solidFill>
                <a:schemeClr val="bg1"/>
              </a:solidFill>
            </a:endParaRPr>
          </a:p>
          <a:p>
            <a:r>
              <a:rPr lang="ru-RU" altLang="ru-RU" sz="2000" dirty="0" smtClean="0">
                <a:solidFill>
                  <a:schemeClr val="bg1"/>
                </a:solidFill>
              </a:rPr>
              <a:t>4)выполнить наблюдения за береговыми оврагами Новосибирского водохранилища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Прямоугольник 1"/>
          <p:cNvSpPr>
            <a:spLocks noChangeArrowheads="1"/>
          </p:cNvSpPr>
          <p:nvPr/>
        </p:nvSpPr>
        <p:spPr bwMode="auto">
          <a:xfrm>
            <a:off x="214313" y="357188"/>
            <a:ext cx="72151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altLang="ru-RU"/>
              <a:t>             </a:t>
            </a:r>
          </a:p>
        </p:txBody>
      </p:sp>
      <p:sp>
        <p:nvSpPr>
          <p:cNvPr id="5123" name="Прямоугольник 3"/>
          <p:cNvSpPr>
            <a:spLocks noChangeArrowheads="1"/>
          </p:cNvSpPr>
          <p:nvPr/>
        </p:nvSpPr>
        <p:spPr bwMode="auto">
          <a:xfrm>
            <a:off x="357159" y="1714488"/>
            <a:ext cx="728667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ru-RU" altLang="ru-RU" dirty="0" smtClean="0"/>
          </a:p>
          <a:p>
            <a:r>
              <a:rPr lang="ru-RU" altLang="ru-RU" dirty="0" smtClean="0"/>
              <a:t> </a:t>
            </a:r>
          </a:p>
          <a:p>
            <a:r>
              <a:rPr lang="ru-RU" altLang="ru-RU" b="1" dirty="0" smtClean="0"/>
              <a:t>Объектом</a:t>
            </a:r>
            <a:r>
              <a:rPr lang="ru-RU" altLang="ru-RU" dirty="0" smtClean="0"/>
              <a:t> </a:t>
            </a:r>
            <a:r>
              <a:rPr lang="ru-RU" altLang="ru-RU" dirty="0"/>
              <a:t>нашего исследования является прибрежная территория Новосибирского водохранилища.</a:t>
            </a:r>
          </a:p>
          <a:p>
            <a:r>
              <a:rPr lang="ru-RU" altLang="ru-RU" dirty="0"/>
              <a:t>           </a:t>
            </a:r>
          </a:p>
          <a:p>
            <a:r>
              <a:rPr lang="ru-RU" altLang="ru-RU" dirty="0"/>
              <a:t> </a:t>
            </a:r>
            <a:r>
              <a:rPr lang="ru-RU" altLang="ru-RU" b="1" dirty="0"/>
              <a:t>Предметом</a:t>
            </a:r>
            <a:r>
              <a:rPr lang="ru-RU" altLang="ru-RU" dirty="0"/>
              <a:t> исследования  является разработка подхода применения космических снимков в среде </a:t>
            </a:r>
            <a:r>
              <a:rPr lang="ru-RU" altLang="ru-RU" dirty="0" err="1"/>
              <a:t>Google</a:t>
            </a:r>
            <a:r>
              <a:rPr lang="ru-RU" altLang="ru-RU" dirty="0"/>
              <a:t> </a:t>
            </a:r>
            <a:r>
              <a:rPr lang="ru-RU" altLang="ru-RU" dirty="0" err="1"/>
              <a:t>Earth</a:t>
            </a:r>
            <a:r>
              <a:rPr lang="ru-RU" altLang="ru-RU" dirty="0"/>
              <a:t> </a:t>
            </a:r>
            <a:r>
              <a:rPr lang="ru-RU" altLang="ru-RU" dirty="0" err="1"/>
              <a:t>Pro</a:t>
            </a:r>
            <a:r>
              <a:rPr lang="ru-RU" altLang="ru-RU" dirty="0"/>
              <a:t> для мониторинга оврагов.</a:t>
            </a:r>
          </a:p>
        </p:txBody>
      </p:sp>
      <p:sp>
        <p:nvSpPr>
          <p:cNvPr id="5124" name="Прямоугольник 4"/>
          <p:cNvSpPr>
            <a:spLocks noChangeArrowheads="1"/>
          </p:cNvSpPr>
          <p:nvPr/>
        </p:nvSpPr>
        <p:spPr bwMode="auto">
          <a:xfrm>
            <a:off x="357158" y="4286256"/>
            <a:ext cx="74295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altLang="ru-RU" b="1" dirty="0"/>
              <a:t>Методы исследования</a:t>
            </a:r>
            <a:r>
              <a:rPr lang="ru-RU" altLang="ru-RU" dirty="0"/>
              <a:t>: поисковый, статистический,  аэрокосмический.</a:t>
            </a:r>
          </a:p>
        </p:txBody>
      </p:sp>
      <p:sp>
        <p:nvSpPr>
          <p:cNvPr id="5125" name="TextBox 3"/>
          <p:cNvSpPr txBox="1">
            <a:spLocks noChangeArrowheads="1"/>
          </p:cNvSpPr>
          <p:nvPr/>
        </p:nvSpPr>
        <p:spPr bwMode="auto">
          <a:xfrm>
            <a:off x="809218" y="214290"/>
            <a:ext cx="833478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altLang="ru-RU" sz="3200" dirty="0">
                <a:solidFill>
                  <a:schemeClr val="bg1"/>
                </a:solidFill>
              </a:rPr>
              <a:t>Объект, предметы и методы исследования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643174" y="285728"/>
            <a:ext cx="35996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Этапы работы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0034" y="2000240"/>
            <a:ext cx="538564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4000" dirty="0" smtClean="0"/>
              <a:t>Наблюдение</a:t>
            </a:r>
          </a:p>
          <a:p>
            <a:pPr marL="342900" indent="-342900">
              <a:buAutoNum type="arabicPeriod"/>
            </a:pPr>
            <a:endParaRPr lang="ru-RU" sz="4000" dirty="0" smtClean="0"/>
          </a:p>
          <a:p>
            <a:pPr marL="342900" indent="-342900">
              <a:buAutoNum type="arabicPeriod"/>
            </a:pPr>
            <a:r>
              <a:rPr lang="ru-RU" sz="4000" dirty="0" smtClean="0"/>
              <a:t>Оценка результатов</a:t>
            </a:r>
          </a:p>
          <a:p>
            <a:pPr marL="342900" indent="-342900">
              <a:buAutoNum type="arabicPeriod"/>
            </a:pPr>
            <a:endParaRPr lang="ru-RU" sz="4000" dirty="0" smtClean="0"/>
          </a:p>
          <a:p>
            <a:pPr marL="342900" indent="-342900">
              <a:buAutoNum type="arabicPeriod"/>
            </a:pPr>
            <a:r>
              <a:rPr lang="ru-RU" sz="4000" dirty="0" smtClean="0"/>
              <a:t>Прогноз</a:t>
            </a:r>
            <a:endParaRPr lang="ru-RU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642918"/>
            <a:ext cx="7715272" cy="4021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TextBox 2"/>
          <p:cNvSpPr txBox="1">
            <a:spLocks noChangeArrowheads="1"/>
          </p:cNvSpPr>
          <p:nvPr/>
        </p:nvSpPr>
        <p:spPr bwMode="auto">
          <a:xfrm>
            <a:off x="1071538" y="71414"/>
            <a:ext cx="733046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altLang="ru-RU" sz="3200" dirty="0">
                <a:solidFill>
                  <a:schemeClr val="bg1"/>
                </a:solidFill>
              </a:rPr>
              <a:t>Классификация эрозионных форм </a:t>
            </a:r>
            <a:r>
              <a:rPr lang="en-US" altLang="ru-RU" sz="3200" dirty="0">
                <a:solidFill>
                  <a:schemeClr val="bg1"/>
                </a:solidFill>
              </a:rPr>
              <a:t>[9]</a:t>
            </a:r>
            <a:endParaRPr lang="ru-RU" altLang="ru-RU" sz="3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71934" y="4857760"/>
            <a:ext cx="400167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b="1" i="1" dirty="0" smtClean="0"/>
              <a:t>-по активности развития</a:t>
            </a:r>
          </a:p>
          <a:p>
            <a:endParaRPr lang="ru-RU" altLang="ru-RU" b="1" i="1" dirty="0" smtClean="0"/>
          </a:p>
          <a:p>
            <a:r>
              <a:rPr lang="ru-RU" altLang="ru-RU" b="1" i="1" dirty="0" smtClean="0"/>
              <a:t>-по скорости увеличения длины</a:t>
            </a:r>
          </a:p>
          <a:p>
            <a:endParaRPr lang="ru-RU" b="1" i="1" dirty="0" smtClean="0"/>
          </a:p>
          <a:p>
            <a:r>
              <a:rPr lang="ru-RU" altLang="ru-RU" dirty="0" smtClean="0"/>
              <a:t>-по причинам.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5286388"/>
            <a:ext cx="3039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Также подразделяются на: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Прямоугольник 7"/>
          <p:cNvSpPr>
            <a:spLocks noChangeArrowheads="1"/>
          </p:cNvSpPr>
          <p:nvPr/>
        </p:nvSpPr>
        <p:spPr bwMode="auto">
          <a:xfrm>
            <a:off x="2195736" y="260648"/>
            <a:ext cx="482441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altLang="ru-RU" sz="4000" dirty="0">
                <a:solidFill>
                  <a:schemeClr val="bg1"/>
                </a:solidFill>
              </a:rPr>
              <a:t>1. Наблюдение</a:t>
            </a:r>
          </a:p>
        </p:txBody>
      </p:sp>
      <p:pic>
        <p:nvPicPr>
          <p:cNvPr id="12291" name="Picture 8"/>
          <p:cNvPicPr>
            <a:picLocks noChangeAspect="1" noChangeArrowheads="1"/>
          </p:cNvPicPr>
          <p:nvPr/>
        </p:nvPicPr>
        <p:blipFill>
          <a:blip r:embed="rId2" cstate="print"/>
          <a:srcRect l="24071" t="30141" r="21140" b="12766"/>
          <a:stretch>
            <a:fillRect/>
          </a:stretch>
        </p:blipFill>
        <p:spPr bwMode="auto">
          <a:xfrm>
            <a:off x="323850" y="1341438"/>
            <a:ext cx="8234363" cy="48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14356"/>
            <a:ext cx="3141663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72132" y="2428868"/>
            <a:ext cx="3116262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9792" y="1844824"/>
            <a:ext cx="3214687" cy="1792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43162" y="5157192"/>
            <a:ext cx="6700838" cy="1506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2" name="TextBox 10"/>
          <p:cNvSpPr txBox="1">
            <a:spLocks noChangeArrowheads="1"/>
          </p:cNvSpPr>
          <p:nvPr/>
        </p:nvSpPr>
        <p:spPr bwMode="auto">
          <a:xfrm>
            <a:off x="285720" y="2643182"/>
            <a:ext cx="21415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altLang="ru-RU" dirty="0">
                <a:solidFill>
                  <a:schemeClr val="tx2"/>
                </a:solidFill>
              </a:rPr>
              <a:t>Измерение длины</a:t>
            </a:r>
          </a:p>
        </p:txBody>
      </p:sp>
      <p:sp>
        <p:nvSpPr>
          <p:cNvPr id="14343" name="TextBox 11"/>
          <p:cNvSpPr txBox="1">
            <a:spLocks noChangeArrowheads="1"/>
          </p:cNvSpPr>
          <p:nvPr/>
        </p:nvSpPr>
        <p:spPr bwMode="auto">
          <a:xfrm>
            <a:off x="6000760" y="4643446"/>
            <a:ext cx="23145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altLang="ru-RU" dirty="0"/>
              <a:t>Измерение ширины</a:t>
            </a:r>
          </a:p>
        </p:txBody>
      </p:sp>
      <p:sp>
        <p:nvSpPr>
          <p:cNvPr id="14344" name="TextBox 12"/>
          <p:cNvSpPr txBox="1">
            <a:spLocks noChangeArrowheads="1"/>
          </p:cNvSpPr>
          <p:nvPr/>
        </p:nvSpPr>
        <p:spPr bwMode="auto">
          <a:xfrm>
            <a:off x="2714612" y="3643314"/>
            <a:ext cx="2420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altLang="ru-RU" dirty="0"/>
              <a:t>Измерение площади</a:t>
            </a:r>
          </a:p>
        </p:txBody>
      </p:sp>
      <p:sp>
        <p:nvSpPr>
          <p:cNvPr id="14345" name="TextBox 13"/>
          <p:cNvSpPr txBox="1">
            <a:spLocks noChangeArrowheads="1"/>
          </p:cNvSpPr>
          <p:nvPr/>
        </p:nvSpPr>
        <p:spPr bwMode="auto">
          <a:xfrm>
            <a:off x="0" y="5572140"/>
            <a:ext cx="235743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altLang="ru-RU" dirty="0"/>
              <a:t>Измерения разности высот</a:t>
            </a:r>
          </a:p>
        </p:txBody>
      </p:sp>
      <p:sp>
        <p:nvSpPr>
          <p:cNvPr id="14346" name="TextBox 2"/>
          <p:cNvSpPr txBox="1">
            <a:spLocks noChangeArrowheads="1"/>
          </p:cNvSpPr>
          <p:nvPr/>
        </p:nvSpPr>
        <p:spPr bwMode="auto">
          <a:xfrm>
            <a:off x="714348" y="142852"/>
            <a:ext cx="783996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altLang="ru-RU" sz="3200" dirty="0" smtClean="0">
                <a:solidFill>
                  <a:schemeClr val="accent3"/>
                </a:solidFill>
              </a:rPr>
              <a:t>Сбор морфометрических характеристик</a:t>
            </a:r>
            <a:endParaRPr lang="ru-RU" altLang="ru-RU" sz="32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Диаграмма 8"/>
          <p:cNvGraphicFramePr/>
          <p:nvPr/>
        </p:nvGraphicFramePr>
        <p:xfrm>
          <a:off x="4640580" y="3786190"/>
          <a:ext cx="450342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362" name="TextBox 2"/>
          <p:cNvSpPr txBox="1">
            <a:spLocks noChangeArrowheads="1"/>
          </p:cNvSpPr>
          <p:nvPr/>
        </p:nvSpPr>
        <p:spPr bwMode="auto">
          <a:xfrm>
            <a:off x="2928926" y="142852"/>
            <a:ext cx="279768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altLang="ru-RU" sz="3200" dirty="0">
                <a:solidFill>
                  <a:schemeClr val="bg1"/>
                </a:solidFill>
              </a:rPr>
              <a:t>2. </a:t>
            </a:r>
            <a:r>
              <a:rPr lang="ru-RU" altLang="ru-RU" sz="3200" dirty="0" smtClean="0">
                <a:solidFill>
                  <a:schemeClr val="bg1"/>
                </a:solidFill>
              </a:rPr>
              <a:t>Результаты</a:t>
            </a:r>
            <a:endParaRPr lang="ru-RU" altLang="ru-RU" sz="3200" dirty="0">
              <a:solidFill>
                <a:schemeClr val="bg1"/>
              </a:solidFill>
            </a:endParaRP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3" cstate="print"/>
          <a:srcRect l="22964" t="30141" r="20033" b="26547"/>
          <a:stretch>
            <a:fillRect/>
          </a:stretch>
        </p:blipFill>
        <p:spPr bwMode="auto">
          <a:xfrm>
            <a:off x="0" y="4357694"/>
            <a:ext cx="4500562" cy="1589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TextBox 2"/>
          <p:cNvSpPr txBox="1">
            <a:spLocks noChangeArrowheads="1"/>
          </p:cNvSpPr>
          <p:nvPr/>
        </p:nvSpPr>
        <p:spPr bwMode="auto">
          <a:xfrm>
            <a:off x="714348" y="3786190"/>
            <a:ext cx="35671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altLang="ru-RU" dirty="0"/>
              <a:t>Скорость изменения площади</a:t>
            </a:r>
          </a:p>
        </p:txBody>
      </p:sp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4" cstate="print"/>
          <a:srcRect l="29605" t="25220" r="21140" b="38361"/>
          <a:stretch>
            <a:fillRect/>
          </a:stretch>
        </p:blipFill>
        <p:spPr bwMode="auto">
          <a:xfrm>
            <a:off x="0" y="1643050"/>
            <a:ext cx="4857784" cy="212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6" name="TextBox 2"/>
          <p:cNvSpPr txBox="1">
            <a:spLocks noChangeArrowheads="1"/>
          </p:cNvSpPr>
          <p:nvPr/>
        </p:nvSpPr>
        <p:spPr bwMode="auto">
          <a:xfrm>
            <a:off x="714348" y="1142984"/>
            <a:ext cx="31607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altLang="ru-RU" dirty="0"/>
              <a:t>Скорость изменения длины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00694" y="1000108"/>
            <a:ext cx="2714644" cy="249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00694" y="1000108"/>
            <a:ext cx="2714645" cy="264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43438" y="3643314"/>
            <a:ext cx="4357718" cy="2763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500695" y="950724"/>
            <a:ext cx="2714644" cy="2669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572001" y="3643314"/>
            <a:ext cx="4572000" cy="283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357818" y="928670"/>
            <a:ext cx="30003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572000" y="3786190"/>
            <a:ext cx="4578832" cy="269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549275"/>
            <a:ext cx="7878763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TextBox 2"/>
          <p:cNvSpPr txBox="1">
            <a:spLocks noChangeArrowheads="1"/>
          </p:cNvSpPr>
          <p:nvPr/>
        </p:nvSpPr>
        <p:spPr bwMode="auto">
          <a:xfrm>
            <a:off x="3286116" y="0"/>
            <a:ext cx="21757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altLang="ru-RU" sz="3200" dirty="0">
                <a:solidFill>
                  <a:schemeClr val="bg1"/>
                </a:solidFill>
              </a:rPr>
              <a:t>3. Прогноз</a:t>
            </a:r>
          </a:p>
        </p:txBody>
      </p:sp>
      <p:sp>
        <p:nvSpPr>
          <p:cNvPr id="21508" name="Прямоугольник 4"/>
          <p:cNvSpPr>
            <a:spLocks noChangeArrowheads="1"/>
          </p:cNvSpPr>
          <p:nvPr/>
        </p:nvSpPr>
        <p:spPr bwMode="auto">
          <a:xfrm>
            <a:off x="323850" y="4271963"/>
            <a:ext cx="8351838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altLang="ru-RU"/>
          </a:p>
          <a:p>
            <a:pPr algn="just"/>
            <a:r>
              <a:rPr lang="ru-RU" altLang="ru-RU"/>
              <a:t>Катастрофический рост оврага № 1: скорость линейной эрозии может составить 23 м/год.  Здесь вероятны  большие обвалы.</a:t>
            </a:r>
          </a:p>
          <a:p>
            <a:pPr algn="just"/>
            <a:r>
              <a:rPr lang="ru-RU" altLang="ru-RU"/>
              <a:t>Овраг № 2 перейдет в режим либо скрытого,  либо слабого развития.</a:t>
            </a:r>
          </a:p>
          <a:p>
            <a:pPr algn="just"/>
            <a:r>
              <a:rPr lang="ru-RU" altLang="ru-RU"/>
              <a:t>Овраги № 3 ожидает быстрый  рост.</a:t>
            </a:r>
          </a:p>
          <a:p>
            <a:pPr algn="just"/>
            <a:r>
              <a:rPr lang="ru-RU" altLang="ru-RU"/>
              <a:t>Овраги № 4 вероятнее всего перейдут в более активное состояние. </a:t>
            </a:r>
          </a:p>
          <a:p>
            <a:pPr algn="just"/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4786</TotalTime>
  <Words>365</Words>
  <Application>Microsoft Office PowerPoint</Application>
  <PresentationFormat>Экран (4:3)</PresentationFormat>
  <Paragraphs>69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Diseño predeterminado</vt:lpstr>
      <vt:lpstr>    Мониторинг оврагов по космическим снимкам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Станислав</cp:lastModifiedBy>
  <cp:revision>654</cp:revision>
  <dcterms:created xsi:type="dcterms:W3CDTF">2010-05-23T14:28:12Z</dcterms:created>
  <dcterms:modified xsi:type="dcterms:W3CDTF">2022-03-17T08:52:46Z</dcterms:modified>
</cp:coreProperties>
</file>